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01" r:id="rId3"/>
    <p:sldId id="302" r:id="rId5"/>
    <p:sldId id="303" r:id="rId6"/>
    <p:sldId id="304" r:id="rId7"/>
    <p:sldId id="305" r:id="rId8"/>
    <p:sldId id="306" r:id="rId9"/>
    <p:sldId id="307" r:id="rId10"/>
    <p:sldId id="308" r:id="rId11"/>
    <p:sldId id="309" r:id="rId12"/>
    <p:sldId id="310" r:id="rId13"/>
    <p:sldId id="314" r:id="rId14"/>
    <p:sldId id="256" r:id="rId15"/>
    <p:sldId id="268" r:id="rId16"/>
    <p:sldId id="269" r:id="rId17"/>
    <p:sldId id="258" r:id="rId18"/>
    <p:sldId id="273" r:id="rId19"/>
    <p:sldId id="271" r:id="rId20"/>
    <p:sldId id="272" r:id="rId21"/>
    <p:sldId id="274" r:id="rId22"/>
    <p:sldId id="275" r:id="rId23"/>
    <p:sldId id="278" r:id="rId24"/>
    <p:sldId id="277" r:id="rId25"/>
    <p:sldId id="276" r:id="rId26"/>
    <p:sldId id="279" r:id="rId27"/>
    <p:sldId id="262" r:id="rId28"/>
    <p:sldId id="280" r:id="rId29"/>
    <p:sldId id="281" r:id="rId30"/>
    <p:sldId id="282" r:id="rId31"/>
    <p:sldId id="283" r:id="rId32"/>
    <p:sldId id="264" r:id="rId33"/>
    <p:sldId id="285" r:id="rId34"/>
    <p:sldId id="284" r:id="rId35"/>
    <p:sldId id="286" r:id="rId36"/>
    <p:sldId id="287" r:id="rId37"/>
    <p:sldId id="288" r:id="rId38"/>
    <p:sldId id="289" r:id="rId39"/>
    <p:sldId id="266" r:id="rId40"/>
    <p:sldId id="291" r:id="rId41"/>
    <p:sldId id="294" r:id="rId42"/>
    <p:sldId id="295" r:id="rId43"/>
    <p:sldId id="296" r:id="rId44"/>
    <p:sldId id="297" r:id="rId45"/>
    <p:sldId id="265" r:id="rId4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ihui Ma" initials="Y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866" autoAdjust="0"/>
  </p:normalViewPr>
  <p:slideViewPr>
    <p:cSldViewPr snapToGrid="0">
      <p:cViewPr varScale="1">
        <p:scale>
          <a:sx n="91" d="100"/>
          <a:sy n="91" d="100"/>
        </p:scale>
        <p:origin x="343"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0" Type="http://schemas.openxmlformats.org/officeDocument/2006/relationships/commentAuthors" Target="commentAuthors.xml"/><Relationship Id="rId5" Type="http://schemas.openxmlformats.org/officeDocument/2006/relationships/slide" Target="slides/slide2.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D705D6-DAA1-4036-81C8-BEF9BCD4D68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0B35DD-39B3-436E-9FC6-6C21AB99620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defRPr/>
            </a:pPr>
            <a:fld id="{B583144F-BAE4-4C42-914C-F78E57EC2ADC}" type="slidenum">
              <a:rPr lang="en-US" altLang="zh-CN" smtClean="0">
                <a:solidFill>
                  <a:prstClr val="black"/>
                </a:solidFill>
              </a:rPr>
            </a:fld>
            <a:endParaRPr lang="en-US" altLang="zh-CN" smtClean="0">
              <a:solidFill>
                <a:prstClr val="black"/>
              </a:solidFill>
            </a:endParaRPr>
          </a:p>
        </p:txBody>
      </p:sp>
      <p:sp>
        <p:nvSpPr>
          <p:cNvPr id="37891" name="Rectangle 2"/>
          <p:cNvSpPr>
            <a:spLocks noGrp="1" noRot="1" noChangeAspect="1" noChangeArrowheads="1" noTextEdit="1"/>
          </p:cNvSpPr>
          <p:nvPr>
            <p:ph type="sldImg"/>
          </p:nvPr>
        </p:nvSpPr>
        <p:spPr/>
      </p:sp>
      <p:sp>
        <p:nvSpPr>
          <p:cNvPr id="3789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zh-CN">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
          <p:cNvSpPr>
            <a:spLocks noGrp="1" noRot="1" noChangeAspect="1" noTextEdit="1"/>
          </p:cNvSpPr>
          <p:nvPr>
            <p:ph type="sldImg"/>
          </p:nvPr>
        </p:nvSpPr>
        <p:spPr/>
      </p:sp>
      <p:sp>
        <p:nvSpPr>
          <p:cNvPr id="146435" name="备注占位符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kumimoji="1" lang="en-US" altLang="zh-CN" dirty="0">
              <a:ea typeface="宋体" panose="02010600030101010101" pitchFamily="2" charset="-122"/>
            </a:endParaRPr>
          </a:p>
        </p:txBody>
      </p:sp>
      <p:sp>
        <p:nvSpPr>
          <p:cNvPr id="146436" name="幻灯片编号占位符 3"/>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defRPr/>
            </a:pPr>
            <a:fld id="{1F76DEA4-7D2D-964A-A0DC-026EABC88822}" type="slidenum">
              <a:rPr kumimoji="1" lang="zh-CN" altLang="en-US" smtClean="0">
                <a:solidFill>
                  <a:prstClr val="black"/>
                </a:solidFill>
              </a:rPr>
            </a:fld>
            <a:endParaRPr kumimoji="1" lang="zh-CN" altLang="en-US" smtClean="0">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幻灯片图像占位符 1"/>
          <p:cNvSpPr>
            <a:spLocks noGrp="1" noRot="1" noChangeAspect="1" noTextEdit="1"/>
          </p:cNvSpPr>
          <p:nvPr>
            <p:ph type="sldImg"/>
          </p:nvPr>
        </p:nvSpPr>
        <p:spPr/>
      </p:sp>
      <p:sp>
        <p:nvSpPr>
          <p:cNvPr id="151555" name="备注占位符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kumimoji="1" lang="zh-CN" altLang="en-US">
              <a:ea typeface="宋体" panose="02010600030101010101" pitchFamily="2" charset="-122"/>
            </a:endParaRPr>
          </a:p>
        </p:txBody>
      </p:sp>
      <p:sp>
        <p:nvSpPr>
          <p:cNvPr id="151556" name="幻灯片编号占位符 3"/>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defRPr/>
            </a:pPr>
            <a:fld id="{39E88A6F-D719-DF44-8A3E-84242FC33E6D}" type="slidenum">
              <a:rPr kumimoji="1" lang="zh-CN" altLang="en-US" smtClean="0"/>
            </a:fld>
            <a:endParaRPr kumimoji="1" lang="zh-CN" alt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0B35DD-39B3-436E-9FC6-6C21AB996202}"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灯片编号占位符 3"/>
          <p:cNvSpPr>
            <a:spLocks noGrp="1"/>
          </p:cNvSpPr>
          <p:nvPr>
            <p:ph type="sldNum" sz="quarter" idx="10"/>
          </p:nvPr>
        </p:nvSpPr>
        <p:spPr/>
        <p:txBody>
          <a:bodyPr/>
          <a:lstStyle/>
          <a:p>
            <a:fld id="{420B35DD-39B3-436E-9FC6-6C21AB996202}"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0B35DD-39B3-436E-9FC6-6C21AB996202}"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0B35DD-39B3-436E-9FC6-6C21AB996202}"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0B35DD-39B3-436E-9FC6-6C21AB996202}"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00000"/>
              </a:lnSpc>
            </a:pPr>
            <a:endParaRPr lang="en-US" altLang="zh-CN" dirty="0" smtClean="0"/>
          </a:p>
        </p:txBody>
      </p:sp>
      <p:sp>
        <p:nvSpPr>
          <p:cNvPr id="4" name="灯片编号占位符 3"/>
          <p:cNvSpPr>
            <a:spLocks noGrp="1"/>
          </p:cNvSpPr>
          <p:nvPr>
            <p:ph type="sldNum" sz="quarter" idx="10"/>
          </p:nvPr>
        </p:nvSpPr>
        <p:spPr/>
        <p:txBody>
          <a:bodyPr/>
          <a:lstStyle/>
          <a:p>
            <a:fld id="{420B35DD-39B3-436E-9FC6-6C21AB996202}"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smtClean="0"/>
          </a:p>
        </p:txBody>
      </p:sp>
      <p:sp>
        <p:nvSpPr>
          <p:cNvPr id="4" name="灯片编号占位符 3"/>
          <p:cNvSpPr>
            <a:spLocks noGrp="1"/>
          </p:cNvSpPr>
          <p:nvPr>
            <p:ph type="sldNum" sz="quarter" idx="10"/>
          </p:nvPr>
        </p:nvSpPr>
        <p:spPr/>
        <p:txBody>
          <a:bodyPr/>
          <a:lstStyle/>
          <a:p>
            <a:fld id="{420B35DD-39B3-436E-9FC6-6C21AB996202}"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0B35DD-39B3-436E-9FC6-6C21AB996202}"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
          <p:cNvSpPr>
            <a:spLocks noGrp="1" noRot="1" noChangeAspect="1" noTextEdit="1"/>
          </p:cNvSpPr>
          <p:nvPr>
            <p:ph type="sldImg"/>
          </p:nvPr>
        </p:nvSpPr>
        <p:spPr/>
      </p:sp>
      <p:sp>
        <p:nvSpPr>
          <p:cNvPr id="146435" name="备注占位符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kumimoji="1" lang="en-US" altLang="zh-CN" sz="900">
              <a:ea typeface="宋体" panose="02010600030101010101" pitchFamily="2" charset="-122"/>
            </a:endParaRPr>
          </a:p>
        </p:txBody>
      </p:sp>
      <p:sp>
        <p:nvSpPr>
          <p:cNvPr id="146436" name="幻灯片编号占位符 3"/>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defRPr/>
            </a:pPr>
            <a:fld id="{1F76DEA4-7D2D-964A-A0DC-026EABC88822}" type="slidenum">
              <a:rPr kumimoji="1" lang="zh-CN" altLang="en-US" smtClean="0">
                <a:solidFill>
                  <a:prstClr val="black"/>
                </a:solidFill>
              </a:rPr>
            </a:fld>
            <a:endParaRPr kumimoji="1" lang="zh-CN" altLang="en-US" smtClean="0">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0B35DD-39B3-436E-9FC6-6C21AB996202}"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0B35DD-39B3-436E-9FC6-6C21AB996202}"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0B35DD-39B3-436E-9FC6-6C21AB996202}"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0B35DD-39B3-436E-9FC6-6C21AB996202}"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0B35DD-39B3-436E-9FC6-6C21AB996202}"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0B35DD-39B3-436E-9FC6-6C21AB996202}"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灯片编号占位符 3"/>
          <p:cNvSpPr>
            <a:spLocks noGrp="1"/>
          </p:cNvSpPr>
          <p:nvPr>
            <p:ph type="sldNum" sz="quarter" idx="10"/>
          </p:nvPr>
        </p:nvSpPr>
        <p:spPr/>
        <p:txBody>
          <a:bodyPr/>
          <a:lstStyle/>
          <a:p>
            <a:fld id="{420B35DD-39B3-436E-9FC6-6C21AB996202}"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0B35DD-39B3-436E-9FC6-6C21AB996202}"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0B35DD-39B3-436E-9FC6-6C21AB996202}"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0B35DD-39B3-436E-9FC6-6C21AB99620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
          <p:cNvSpPr>
            <a:spLocks noGrp="1" noRot="1" noChangeAspect="1" noTextEdit="1"/>
          </p:cNvSpPr>
          <p:nvPr>
            <p:ph type="sldImg"/>
          </p:nvPr>
        </p:nvSpPr>
        <p:spPr/>
      </p:sp>
      <p:sp>
        <p:nvSpPr>
          <p:cNvPr id="146435" name="备注占位符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kumimoji="1" lang="en-US" altLang="zh-CN">
              <a:ea typeface="宋体" panose="02010600030101010101" pitchFamily="2" charset="-122"/>
            </a:endParaRPr>
          </a:p>
        </p:txBody>
      </p:sp>
      <p:sp>
        <p:nvSpPr>
          <p:cNvPr id="146436" name="幻灯片编号占位符 3"/>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defRPr/>
            </a:pPr>
            <a:fld id="{1F76DEA4-7D2D-964A-A0DC-026EABC88822}" type="slidenum">
              <a:rPr kumimoji="1" lang="zh-CN" altLang="en-US" smtClean="0">
                <a:solidFill>
                  <a:prstClr val="black"/>
                </a:solidFill>
              </a:rPr>
            </a:fld>
            <a:endParaRPr kumimoji="1" lang="zh-CN" altLang="en-US" smtClean="0">
              <a:solidFill>
                <a:prstClr val="black"/>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0B35DD-39B3-436E-9FC6-6C21AB996202}"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0B35DD-39B3-436E-9FC6-6C21AB996202}"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0B35DD-39B3-436E-9FC6-6C21AB996202}"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0B35DD-39B3-436E-9FC6-6C21AB996202}"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0B35DD-39B3-436E-9FC6-6C21AB996202}"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0B35DD-39B3-436E-9FC6-6C21AB996202}"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0B35DD-39B3-436E-9FC6-6C21AB996202}"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0B35DD-39B3-436E-9FC6-6C21AB996202}"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0B35DD-39B3-436E-9FC6-6C21AB996202}"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0B35DD-39B3-436E-9FC6-6C21AB996202}"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
          <p:cNvSpPr>
            <a:spLocks noGrp="1" noRot="1" noChangeAspect="1" noTextEdit="1"/>
          </p:cNvSpPr>
          <p:nvPr>
            <p:ph type="sldImg"/>
          </p:nvPr>
        </p:nvSpPr>
        <p:spPr/>
      </p:sp>
      <p:sp>
        <p:nvSpPr>
          <p:cNvPr id="146435" name="备注占位符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kumimoji="1" lang="en-US">
              <a:ea typeface="宋体" panose="02010600030101010101" pitchFamily="2" charset="-122"/>
            </a:endParaRPr>
          </a:p>
        </p:txBody>
      </p:sp>
      <p:sp>
        <p:nvSpPr>
          <p:cNvPr id="146436" name="幻灯片编号占位符 3"/>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defRPr/>
            </a:pPr>
            <a:fld id="{1F76DEA4-7D2D-964A-A0DC-026EABC88822}" type="slidenum">
              <a:rPr kumimoji="1" lang="zh-CN" altLang="en-US" smtClean="0">
                <a:solidFill>
                  <a:prstClr val="black"/>
                </a:solidFill>
              </a:rPr>
            </a:fld>
            <a:endParaRPr kumimoji="1" lang="zh-CN" altLang="en-US" smtClean="0">
              <a:solidFill>
                <a:prstClr val="black"/>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0B35DD-39B3-436E-9FC6-6C21AB996202}"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0B35DD-39B3-436E-9FC6-6C21AB996202}"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0B35DD-39B3-436E-9FC6-6C21AB996202}"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420B35DD-39B3-436E-9FC6-6C21AB996202}"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
          <p:cNvSpPr>
            <a:spLocks noGrp="1" noRot="1" noChangeAspect="1" noTextEdit="1"/>
          </p:cNvSpPr>
          <p:nvPr>
            <p:ph type="sldImg"/>
          </p:nvPr>
        </p:nvSpPr>
        <p:spPr/>
      </p:sp>
      <p:sp>
        <p:nvSpPr>
          <p:cNvPr id="146435" name="备注占位符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kumimoji="1" lang="en-US" altLang="zh-CN">
              <a:ea typeface="宋体" panose="02010600030101010101" pitchFamily="2" charset="-122"/>
            </a:endParaRPr>
          </a:p>
        </p:txBody>
      </p:sp>
      <p:sp>
        <p:nvSpPr>
          <p:cNvPr id="146436" name="幻灯片编号占位符 3"/>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defRPr/>
            </a:pPr>
            <a:fld id="{1F76DEA4-7D2D-964A-A0DC-026EABC88822}" type="slidenum">
              <a:rPr kumimoji="1" lang="zh-CN" altLang="en-US" smtClean="0">
                <a:solidFill>
                  <a:prstClr val="black"/>
                </a:solidFill>
              </a:rPr>
            </a:fld>
            <a:endParaRPr kumimoji="1" lang="zh-CN" altLang="en-US" smtClean="0">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
          <p:cNvSpPr>
            <a:spLocks noGrp="1" noRot="1" noChangeAspect="1" noTextEdit="1"/>
          </p:cNvSpPr>
          <p:nvPr>
            <p:ph type="sldImg"/>
          </p:nvPr>
        </p:nvSpPr>
        <p:spPr/>
      </p:sp>
      <p:sp>
        <p:nvSpPr>
          <p:cNvPr id="146435" name="备注占位符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kumimoji="1" lang="zh-CN" altLang="en-US">
              <a:ea typeface="宋体" panose="02010600030101010101" pitchFamily="2" charset="-122"/>
            </a:endParaRPr>
          </a:p>
        </p:txBody>
      </p:sp>
      <p:sp>
        <p:nvSpPr>
          <p:cNvPr id="146436" name="幻灯片编号占位符 3"/>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defRPr/>
            </a:pPr>
            <a:fld id="{1F76DEA4-7D2D-964A-A0DC-026EABC88822}" type="slidenum">
              <a:rPr kumimoji="1" lang="zh-CN" altLang="en-US" smtClean="0">
                <a:solidFill>
                  <a:prstClr val="black"/>
                </a:solidFill>
              </a:rPr>
            </a:fld>
            <a:endParaRPr kumimoji="1" lang="zh-CN" altLang="en-US" smtClean="0">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
          <p:cNvSpPr>
            <a:spLocks noGrp="1" noRot="1" noChangeAspect="1" noTextEdit="1"/>
          </p:cNvSpPr>
          <p:nvPr>
            <p:ph type="sldImg"/>
          </p:nvPr>
        </p:nvSpPr>
        <p:spPr/>
      </p:sp>
      <p:sp>
        <p:nvSpPr>
          <p:cNvPr id="146435" name="备注占位符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kumimoji="1" lang="zh-CN" altLang="en-US">
              <a:ea typeface="宋体" panose="02010600030101010101" pitchFamily="2" charset="-122"/>
            </a:endParaRPr>
          </a:p>
        </p:txBody>
      </p:sp>
      <p:sp>
        <p:nvSpPr>
          <p:cNvPr id="146436" name="幻灯片编号占位符 3"/>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defRPr/>
            </a:pPr>
            <a:fld id="{1F76DEA4-7D2D-964A-A0DC-026EABC88822}" type="slidenum">
              <a:rPr kumimoji="1" lang="zh-CN" altLang="en-US" smtClean="0">
                <a:solidFill>
                  <a:prstClr val="black"/>
                </a:solidFill>
              </a:rPr>
            </a:fld>
            <a:endParaRPr kumimoji="1" lang="zh-CN" altLang="en-US" smtClean="0">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
          <p:cNvSpPr>
            <a:spLocks noGrp="1" noRot="1" noChangeAspect="1" noTextEdit="1"/>
          </p:cNvSpPr>
          <p:nvPr>
            <p:ph type="sldImg"/>
          </p:nvPr>
        </p:nvSpPr>
        <p:spPr/>
      </p:sp>
      <p:sp>
        <p:nvSpPr>
          <p:cNvPr id="146435" name="备注占位符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kumimoji="1" lang="en-US" altLang="zh-CN" dirty="0">
              <a:ea typeface="宋体" panose="02010600030101010101" pitchFamily="2" charset="-122"/>
            </a:endParaRPr>
          </a:p>
        </p:txBody>
      </p:sp>
      <p:sp>
        <p:nvSpPr>
          <p:cNvPr id="146436" name="幻灯片编号占位符 3"/>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defRPr/>
            </a:pPr>
            <a:fld id="{1F76DEA4-7D2D-964A-A0DC-026EABC88822}" type="slidenum">
              <a:rPr kumimoji="1" lang="zh-CN" altLang="en-US" smtClean="0">
                <a:solidFill>
                  <a:prstClr val="black"/>
                </a:solidFill>
              </a:rPr>
            </a:fld>
            <a:endParaRPr kumimoji="1" lang="zh-CN" altLang="en-US" smtClean="0">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
          <p:cNvSpPr>
            <a:spLocks noGrp="1" noRot="1" noChangeAspect="1" noTextEdit="1"/>
          </p:cNvSpPr>
          <p:nvPr>
            <p:ph type="sldImg"/>
          </p:nvPr>
        </p:nvSpPr>
        <p:spPr/>
      </p:sp>
      <p:sp>
        <p:nvSpPr>
          <p:cNvPr id="146435" name="备注占位符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kumimoji="1" lang="en-US" altLang="zh-CN" dirty="0">
              <a:ea typeface="宋体" panose="02010600030101010101" pitchFamily="2" charset="-122"/>
            </a:endParaRPr>
          </a:p>
        </p:txBody>
      </p:sp>
      <p:sp>
        <p:nvSpPr>
          <p:cNvPr id="146436" name="幻灯片编号占位符 3"/>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defRPr/>
            </a:pPr>
            <a:fld id="{1F76DEA4-7D2D-964A-A0DC-026EABC88822}" type="slidenum">
              <a:rPr kumimoji="1" lang="zh-CN" altLang="en-US" smtClean="0">
                <a:solidFill>
                  <a:prstClr val="black"/>
                </a:solidFill>
              </a:rPr>
            </a:fld>
            <a:endParaRPr kumimoji="1" lang="zh-CN" altLang="en-US" smtClean="0">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A10C709B-89E4-4F95-A2D8-575E5C7AFCD2}"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D0F098-5F6F-4CD6-AC05-9E8DC64123CE}"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D34F360-A0DD-459A-B364-314ADE13BF47}"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D0F098-5F6F-4CD6-AC05-9E8DC64123CE}"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3688348-3F0B-4651-99C1-E4012EF0FDBC}"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D0F098-5F6F-4CD6-AC05-9E8DC64123CE}"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4B7C0A4-EEA8-471D-B40B-04A54A48D3A9}"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D0F098-5F6F-4CD6-AC05-9E8DC64123CE}"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FFD6256D-616D-42EF-ACB6-129017A17CD5}"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D0F098-5F6F-4CD6-AC05-9E8DC64123CE}"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253323F-07C2-4E6B-A657-F2E12C6DCA2D}"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9D0F098-5F6F-4CD6-AC05-9E8DC64123CE}"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EDED0164-395B-4773-B26B-D825E96DAF8F}"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9D0F098-5F6F-4CD6-AC05-9E8DC64123CE}"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BE69EAFC-94F1-437B-B805-22459CA96A30}"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9D0F098-5F6F-4CD6-AC05-9E8DC64123CE}"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41D1BDA-55A0-4DB5-A9EC-33C11E55C450}"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9D0F098-5F6F-4CD6-AC05-9E8DC64123CE}"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E8779AB9-7A55-4908-8D85-7790EBEC54A5}"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9D0F098-5F6F-4CD6-AC05-9E8DC64123CE}"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1828AAAD-71F7-4D0D-B990-7762F093594C}"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9D0F098-5F6F-4CD6-AC05-9E8DC64123CE}"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21B85F-22B5-4963-99E7-E2D5E951F474}" type="datetime1">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D0F098-5F6F-4CD6-AC05-9E8DC64123C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hyperlink" Target="magic_mirror_v1.mp4" TargetMode="External"/><Relationship Id="rId3" Type="http://schemas.openxmlformats.org/officeDocument/2006/relationships/image" Target="../media/image14.png"/><Relationship Id="rId2" Type="http://schemas.openxmlformats.org/officeDocument/2006/relationships/hyperlink" Target="JIAJIA/&#23454;&#39564;&#23460;&#39033;&#30446;&#22791;&#20221;/magic%20mirror.mp4" TargetMode="Externa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2.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22.emf"/><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hyperlink" Target="&#23454;&#39564;&#23460;&#39033;&#30446;&#22791;&#20221;/magic%20mirror.mp4"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5"/>
          <p:cNvSpPr>
            <a:spLocks noGrp="1"/>
          </p:cNvSpPr>
          <p:nvPr>
            <p:ph type="sldNum" sz="quarter" idx="12"/>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华文中宋" panose="02010600040101010101"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华文中宋" panose="02010600040101010101"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华文中宋" panose="02010600040101010101"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华文中宋" panose="02010600040101010101"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华文中宋" panose="02010600040101010101"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华文中宋" panose="02010600040101010101"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华文中宋" panose="02010600040101010101"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华文中宋" panose="02010600040101010101"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华文中宋" panose="02010600040101010101" charset="-122"/>
              </a:defRPr>
            </a:lvl9pPr>
          </a:lstStyle>
          <a:p>
            <a:pPr>
              <a:spcBef>
                <a:spcPct val="0"/>
              </a:spcBef>
              <a:buClrTx/>
              <a:buSzTx/>
              <a:buFontTx/>
              <a:buNone/>
              <a:defRPr/>
            </a:pPr>
            <a:fld id="{5D954704-9143-A145-9D3B-1E137AE35982}" type="slidenum">
              <a:rPr lang="en-US" altLang="zh-CN" sz="1200" smtClean="0">
                <a:solidFill>
                  <a:prstClr val="black"/>
                </a:solidFill>
                <a:latin typeface="Garamond" panose="02020404030301010803" charset="0"/>
                <a:ea typeface="宋体" panose="02010600030101010101" pitchFamily="2" charset="-122"/>
              </a:rPr>
            </a:fld>
            <a:endParaRPr lang="en-US" altLang="zh-CN" sz="1200" smtClean="0">
              <a:solidFill>
                <a:prstClr val="black"/>
              </a:solidFill>
              <a:latin typeface="Garamond" panose="02020404030301010803" charset="0"/>
              <a:ea typeface="宋体" panose="02010600030101010101" pitchFamily="2" charset="-122"/>
            </a:endParaRPr>
          </a:p>
        </p:txBody>
      </p:sp>
      <p:sp>
        <p:nvSpPr>
          <p:cNvPr id="36867" name="TextBox 20"/>
          <p:cNvSpPr txBox="1">
            <a:spLocks noChangeArrowheads="1"/>
          </p:cNvSpPr>
          <p:nvPr/>
        </p:nvSpPr>
        <p:spPr bwMode="auto">
          <a:xfrm>
            <a:off x="5087938" y="188913"/>
            <a:ext cx="201612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3200" b="1">
                <a:solidFill>
                  <a:prstClr val="white"/>
                </a:solidFill>
                <a:latin typeface="微软雅黑" panose="020B0503020204020204" charset="-122"/>
                <a:ea typeface="微软雅黑" panose="020B0503020204020204" charset="-122"/>
                <a:cs typeface="微软雅黑" panose="020B0503020204020204" charset="-122"/>
              </a:rPr>
              <a:t>Outline</a:t>
            </a:r>
            <a:endParaRPr lang="zh-CN" altLang="en-US" sz="3200" b="1">
              <a:solidFill>
                <a:prstClr val="white"/>
              </a:solidFill>
              <a:latin typeface="微软雅黑" panose="020B0503020204020204" charset="-122"/>
              <a:ea typeface="微软雅黑" panose="020B0503020204020204" charset="-122"/>
              <a:cs typeface="微软雅黑" panose="020B0503020204020204" charset="-122"/>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981950" y="5774389"/>
            <a:ext cx="2746232" cy="947086"/>
          </a:xfrm>
          <a:prstGeom prst="rect">
            <a:avLst/>
          </a:prstGeom>
        </p:spPr>
      </p:pic>
      <p:sp>
        <p:nvSpPr>
          <p:cNvPr id="12" name="TextBox 20"/>
          <p:cNvSpPr txBox="1">
            <a:spLocks noChangeArrowheads="1"/>
          </p:cNvSpPr>
          <p:nvPr/>
        </p:nvSpPr>
        <p:spPr bwMode="auto">
          <a:xfrm>
            <a:off x="2380615" y="1743710"/>
            <a:ext cx="7237095" cy="2245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3600" dirty="0">
                <a:solidFill>
                  <a:schemeClr val="tx1"/>
                </a:solidFill>
                <a:latin typeface="微软雅黑" panose="020B0503020204020204" charset="-122"/>
                <a:ea typeface="微软雅黑" panose="020B0503020204020204" charset="-122"/>
                <a:cs typeface="微软雅黑" panose="020B0503020204020204" charset="-122"/>
              </a:rPr>
              <a:t>Learning Aesthetics from Social Media Data</a:t>
            </a:r>
            <a:endParaRPr lang="en-US" altLang="zh-CN" sz="3600" dirty="0">
              <a:solidFill>
                <a:schemeClr val="tx1"/>
              </a:solidFill>
              <a:latin typeface="微软雅黑" panose="020B0503020204020204" charset="-122"/>
              <a:ea typeface="微软雅黑" panose="020B0503020204020204" charset="-122"/>
              <a:cs typeface="微软雅黑" panose="020B0503020204020204" charset="-122"/>
            </a:endParaRPr>
          </a:p>
          <a:p>
            <a:pPr algn="ctr"/>
            <a:endParaRPr lang="en-US" altLang="zh-CN" sz="3600" dirty="0">
              <a:solidFill>
                <a:schemeClr val="tx1"/>
              </a:solidFill>
              <a:latin typeface="微软雅黑" panose="020B0503020204020204" charset="-122"/>
              <a:ea typeface="微软雅黑" panose="020B0503020204020204" charset="-122"/>
              <a:cs typeface="微软雅黑" panose="020B0503020204020204" charset="-122"/>
            </a:endParaRPr>
          </a:p>
          <a:p>
            <a:pPr algn="ctr"/>
            <a:r>
              <a:rPr lang="en-US" altLang="zh-CN" sz="3200" dirty="0">
                <a:solidFill>
                  <a:schemeClr val="tx1"/>
                </a:solidFill>
                <a:latin typeface="微软雅黑" panose="020B0503020204020204" charset="-122"/>
                <a:ea typeface="微软雅黑" panose="020B0503020204020204" charset="-122"/>
                <a:cs typeface="微软雅黑" panose="020B0503020204020204" charset="-122"/>
              </a:rPr>
              <a:t>Go beyond affective computing</a:t>
            </a:r>
            <a:endParaRPr lang="en-US" altLang="zh-CN" sz="36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nvSpPr>
        <p:spPr>
          <a:xfrm>
            <a:off x="3515995" y="4705350"/>
            <a:ext cx="4965700" cy="1198880"/>
          </a:xfrm>
          <a:prstGeom prst="rect">
            <a:avLst/>
          </a:prstGeom>
          <a:noFill/>
        </p:spPr>
        <p:txBody>
          <a:bodyPr wrap="square" rtlCol="0">
            <a:spAutoFit/>
          </a:bodyPr>
          <a:p>
            <a:pPr algn="ctr"/>
            <a:r>
              <a:rPr lang="en-US" altLang="zh-CN" sz="2400" dirty="0">
                <a:latin typeface="微软雅黑" panose="020B0503020204020204" charset="-122"/>
                <a:ea typeface="微软雅黑" panose="020B0503020204020204" charset="-122"/>
                <a:cs typeface="微软雅黑" panose="020B0503020204020204" charset="-122"/>
                <a:sym typeface="+mn-ea"/>
              </a:rPr>
              <a:t>Yihui Ma</a:t>
            </a:r>
            <a:endParaRPr lang="en-US" altLang="zh-CN" sz="2400" dirty="0">
              <a:solidFill>
                <a:schemeClr val="tx1"/>
              </a:solidFill>
              <a:latin typeface="微软雅黑" panose="020B0503020204020204" charset="-122"/>
              <a:ea typeface="微软雅黑" panose="020B0503020204020204" charset="-122"/>
              <a:cs typeface="微软雅黑" panose="020B0503020204020204" charset="-122"/>
            </a:endParaRPr>
          </a:p>
          <a:p>
            <a:pPr algn="ctr"/>
            <a:r>
              <a:rPr lang="en-US" altLang="zh-CN" sz="2400" dirty="0">
                <a:latin typeface="微软雅黑" panose="020B0503020204020204" charset="-122"/>
                <a:ea typeface="微软雅黑" panose="020B0503020204020204" charset="-122"/>
                <a:cs typeface="微软雅黑" panose="020B0503020204020204" charset="-122"/>
                <a:sym typeface="+mn-ea"/>
              </a:rPr>
              <a:t>2018.08.02</a:t>
            </a:r>
            <a:endParaRPr lang="en-US" altLang="zh-CN" sz="2400" dirty="0">
              <a:solidFill>
                <a:schemeClr val="tx1"/>
              </a:solidFill>
              <a:latin typeface="微软雅黑" panose="020B0503020204020204" charset="-122"/>
              <a:ea typeface="微软雅黑" panose="020B0503020204020204" charset="-122"/>
              <a:cs typeface="微软雅黑" panose="020B0503020204020204" charset="-122"/>
            </a:endParaRPr>
          </a:p>
          <a:p>
            <a:endParaRPr lang="en-US" altLang="zh-CN" sz="2400" dirty="0">
              <a:solidFill>
                <a:schemeClr val="tx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bwMode="auto">
          <a:xfrm>
            <a:off x="3359696" y="1124743"/>
            <a:ext cx="5328592" cy="5057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p:cNvSpPr txBox="1"/>
          <p:nvPr/>
        </p:nvSpPr>
        <p:spPr bwMode="auto">
          <a:xfrm>
            <a:off x="1695743" y="228125"/>
            <a:ext cx="8863696"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ctr" defTabSz="685800" rtl="0" fontAlgn="base">
              <a:lnSpc>
                <a:spcPct val="90000"/>
              </a:lnSpc>
              <a:spcBef>
                <a:spcPct val="0"/>
              </a:spcBef>
              <a:spcAft>
                <a:spcPct val="0"/>
              </a:spcAft>
              <a:defRPr sz="45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2pPr>
            <a:lvl3pPr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3pPr>
            <a:lvl4pPr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4pPr>
            <a:lvl5pPr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9pPr>
          </a:lstStyle>
          <a:p>
            <a:pPr eaLnBrk="1" hangingPunct="1">
              <a:defRPr/>
            </a:pPr>
            <a:r>
              <a:rPr lang="en-US" altLang="zh-CN" sz="3200" dirty="0">
                <a:solidFill>
                  <a:schemeClr val="tx1"/>
                </a:solidFill>
                <a:latin typeface="Calibri" panose="020F0502020204030204"/>
                <a:ea typeface="微软雅黑 Light" panose="020B0502040204020203" pitchFamily="34" charset="-122"/>
              </a:rPr>
              <a:t>Towards Better Understanding the Clothing Fashion Styles: A Multimodal Deep Learning Approach</a:t>
            </a:r>
            <a:endParaRPr lang="en-US" altLang="zh-CN" sz="3200" dirty="0">
              <a:solidFill>
                <a:schemeClr val="tx1"/>
              </a:solidFill>
              <a:latin typeface="Calibri" panose="020F0502020204030204"/>
              <a:ea typeface="微软雅黑 Light" panose="020B0502040204020203" pitchFamily="34" charset="-122"/>
            </a:endParaRPr>
          </a:p>
        </p:txBody>
      </p:sp>
      <p:sp>
        <p:nvSpPr>
          <p:cNvPr id="7" name="矩形 6"/>
          <p:cNvSpPr>
            <a:spLocks noChangeArrowheads="1"/>
          </p:cNvSpPr>
          <p:nvPr/>
        </p:nvSpPr>
        <p:spPr bwMode="auto">
          <a:xfrm>
            <a:off x="1776412" y="6188545"/>
            <a:ext cx="889158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dirty="0" smtClean="0">
                <a:solidFill>
                  <a:srgbClr val="000000"/>
                </a:solidFill>
                <a:latin typeface="Times New Roman" panose="02020603050405020304" pitchFamily="18" charset="0"/>
              </a:rPr>
              <a:t>Yihui Ma, </a:t>
            </a:r>
            <a:r>
              <a:rPr lang="en-US" altLang="zh-CN" sz="1600" dirty="0" err="1" smtClean="0">
                <a:solidFill>
                  <a:srgbClr val="000000"/>
                </a:solidFill>
                <a:latin typeface="Times New Roman" panose="02020603050405020304" pitchFamily="18" charset="0"/>
              </a:rPr>
              <a:t>Jia</a:t>
            </a:r>
            <a:r>
              <a:rPr lang="en-US" altLang="zh-CN" sz="1600" dirty="0" smtClean="0">
                <a:solidFill>
                  <a:srgbClr val="000000"/>
                </a:solidFill>
                <a:latin typeface="Times New Roman" panose="02020603050405020304" pitchFamily="18" charset="0"/>
              </a:rPr>
              <a:t> </a:t>
            </a:r>
            <a:r>
              <a:rPr lang="en-US" altLang="zh-CN" sz="1600" dirty="0" err="1">
                <a:solidFill>
                  <a:srgbClr val="000000"/>
                </a:solidFill>
                <a:latin typeface="Times New Roman" panose="02020603050405020304" pitchFamily="18" charset="0"/>
              </a:rPr>
              <a:t>Jia</a:t>
            </a:r>
            <a:r>
              <a:rPr lang="en-US" altLang="zh-CN" sz="1600" dirty="0">
                <a:solidFill>
                  <a:srgbClr val="000000"/>
                </a:solidFill>
                <a:latin typeface="Times New Roman" panose="02020603050405020304" pitchFamily="18" charset="0"/>
              </a:rPr>
              <a:t>, etc</a:t>
            </a:r>
            <a:r>
              <a:rPr lang="en-US" altLang="zh-CN" sz="1600" dirty="0" smtClean="0">
                <a:solidFill>
                  <a:srgbClr val="000000"/>
                </a:solidFill>
                <a:latin typeface="Times New Roman" panose="02020603050405020304" pitchFamily="18" charset="0"/>
              </a:rPr>
              <a:t>., </a:t>
            </a:r>
            <a:r>
              <a:rPr lang="en-US" altLang="zh-CN" sz="1600" dirty="0">
                <a:solidFill>
                  <a:srgbClr val="000000"/>
                </a:solidFill>
                <a:latin typeface="Times New Roman" panose="02020603050405020304" pitchFamily="18" charset="0"/>
              </a:rPr>
              <a:t>Towards Better Understanding the Clothing Fashion Styles: A Multimodal Deep Learning </a:t>
            </a:r>
            <a:r>
              <a:rPr lang="en-US" altLang="zh-CN" sz="1600" dirty="0" smtClean="0">
                <a:solidFill>
                  <a:srgbClr val="000000"/>
                </a:solidFill>
                <a:latin typeface="Times New Roman" panose="02020603050405020304" pitchFamily="18" charset="0"/>
              </a:rPr>
              <a:t>Approach, </a:t>
            </a:r>
            <a:r>
              <a:rPr lang="en-US" altLang="zh-CN" sz="1600" dirty="0" smtClean="0">
                <a:solidFill>
                  <a:prstClr val="black"/>
                </a:solidFill>
                <a:latin typeface="Times New Roman" panose="02020603050405020304" pitchFamily="18" charset="0"/>
              </a:rPr>
              <a:t>AAAI 2017</a:t>
            </a:r>
            <a:endParaRPr lang="zh-CN" altLang="en-US" sz="1600" dirty="0">
              <a:solidFill>
                <a:prstClr val="black"/>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0"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400675" y="1471295"/>
            <a:ext cx="6051550" cy="4096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1" name="图片 5">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82040" y="1471930"/>
            <a:ext cx="4318635" cy="4246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533" name="标题 1"/>
          <p:cNvSpPr>
            <a:spLocks noGrp="1"/>
          </p:cNvSpPr>
          <p:nvPr>
            <p:ph type="title"/>
          </p:nvPr>
        </p:nvSpPr>
        <p:spPr>
          <a:xfrm>
            <a:off x="1962944" y="270510"/>
            <a:ext cx="8229600" cy="919163"/>
          </a:xfrm>
        </p:spPr>
        <p:txBody>
          <a:bodyPr/>
          <a:lstStyle/>
          <a:p>
            <a:r>
              <a:rPr kumimoji="1" lang="en-US" altLang="zh-CN" sz="3600" b="1" dirty="0">
                <a:solidFill>
                  <a:schemeClr val="tx1"/>
                </a:solidFill>
                <a:latin typeface="+mn-lt"/>
              </a:rPr>
              <a:t>Application :</a:t>
            </a:r>
            <a:r>
              <a:rPr kumimoji="1" lang="en-US" altLang="zh-CN" sz="3600" b="1" dirty="0" smtClean="0">
                <a:solidFill>
                  <a:schemeClr val="tx1"/>
                </a:solidFill>
                <a:latin typeface="+mn-lt"/>
              </a:rPr>
              <a:t> </a:t>
            </a:r>
            <a:r>
              <a:rPr kumimoji="1" lang="en-US" altLang="zh-CN" sz="3600" b="1" dirty="0">
                <a:solidFill>
                  <a:schemeClr val="tx1"/>
                </a:solidFill>
                <a:latin typeface="+mn-lt"/>
                <a:hlinkClick r:id="rId4" action="ppaction://hlinkfile"/>
              </a:rPr>
              <a:t>Magic Mirror</a:t>
            </a:r>
            <a:endParaRPr kumimoji="1" lang="en-US" altLang="zh-CN" sz="3600" b="1" dirty="0">
              <a:solidFill>
                <a:schemeClr val="tx1"/>
              </a:solidFill>
              <a:latin typeface="+mn-lt"/>
            </a:endParaRPr>
          </a:p>
        </p:txBody>
      </p:sp>
      <p:sp>
        <p:nvSpPr>
          <p:cNvPr id="6" name="矩形 5"/>
          <p:cNvSpPr>
            <a:spLocks noChangeArrowheads="1"/>
          </p:cNvSpPr>
          <p:nvPr/>
        </p:nvSpPr>
        <p:spPr bwMode="auto">
          <a:xfrm>
            <a:off x="1631950" y="6300609"/>
            <a:ext cx="8891588"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dirty="0" err="1" smtClean="0">
                <a:solidFill>
                  <a:srgbClr val="000000"/>
                </a:solidFill>
                <a:latin typeface="Times New Roman" panose="02020603050405020304" pitchFamily="18" charset="0"/>
              </a:rPr>
              <a:t>Yejun</a:t>
            </a:r>
            <a:r>
              <a:rPr lang="en-US" altLang="zh-CN" sz="1600" dirty="0" smtClean="0">
                <a:solidFill>
                  <a:srgbClr val="000000"/>
                </a:solidFill>
                <a:latin typeface="Times New Roman" panose="02020603050405020304" pitchFamily="18" charset="0"/>
              </a:rPr>
              <a:t> Liu, </a:t>
            </a:r>
            <a:r>
              <a:rPr lang="en-US" altLang="zh-CN" sz="1600" dirty="0" err="1" smtClean="0">
                <a:solidFill>
                  <a:srgbClr val="000000"/>
                </a:solidFill>
                <a:latin typeface="Times New Roman" panose="02020603050405020304" pitchFamily="18" charset="0"/>
              </a:rPr>
              <a:t>Jia</a:t>
            </a:r>
            <a:r>
              <a:rPr lang="en-US" altLang="zh-CN" sz="1600" dirty="0" smtClean="0">
                <a:solidFill>
                  <a:srgbClr val="000000"/>
                </a:solidFill>
                <a:latin typeface="Times New Roman" panose="02020603050405020304" pitchFamily="18" charset="0"/>
              </a:rPr>
              <a:t> </a:t>
            </a:r>
            <a:r>
              <a:rPr lang="en-US" altLang="zh-CN" sz="1600" dirty="0" err="1">
                <a:solidFill>
                  <a:srgbClr val="000000"/>
                </a:solidFill>
                <a:latin typeface="Times New Roman" panose="02020603050405020304" pitchFamily="18" charset="0"/>
              </a:rPr>
              <a:t>Jia</a:t>
            </a:r>
            <a:r>
              <a:rPr lang="en-US" altLang="zh-CN" sz="1600" dirty="0">
                <a:solidFill>
                  <a:srgbClr val="000000"/>
                </a:solidFill>
                <a:latin typeface="Times New Roman" panose="02020603050405020304" pitchFamily="18" charset="0"/>
              </a:rPr>
              <a:t>, etc. </a:t>
            </a:r>
            <a:r>
              <a:rPr lang="en-US" altLang="zh-CN" sz="1600" dirty="0" smtClean="0">
                <a:solidFill>
                  <a:srgbClr val="000000"/>
                </a:solidFill>
                <a:latin typeface="Times New Roman" panose="02020603050405020304" pitchFamily="18" charset="0"/>
              </a:rPr>
              <a:t>Magic</a:t>
            </a:r>
            <a:r>
              <a:rPr lang="zh-CN" altLang="en-US" sz="1600" dirty="0" smtClean="0">
                <a:solidFill>
                  <a:srgbClr val="000000"/>
                </a:solidFill>
                <a:latin typeface="Times New Roman" panose="02020603050405020304" pitchFamily="18" charset="0"/>
              </a:rPr>
              <a:t> </a:t>
            </a:r>
            <a:r>
              <a:rPr lang="en-US" altLang="zh-CN" sz="1600" dirty="0" smtClean="0">
                <a:solidFill>
                  <a:srgbClr val="000000"/>
                </a:solidFill>
                <a:latin typeface="Times New Roman" panose="02020603050405020304" pitchFamily="18" charset="0"/>
              </a:rPr>
              <a:t>Mirror:</a:t>
            </a:r>
            <a:r>
              <a:rPr lang="zh-CN" altLang="en-US" sz="1600" dirty="0" smtClean="0">
                <a:solidFill>
                  <a:srgbClr val="000000"/>
                </a:solidFill>
                <a:latin typeface="Times New Roman" panose="02020603050405020304" pitchFamily="18" charset="0"/>
              </a:rPr>
              <a:t> </a:t>
            </a:r>
            <a:r>
              <a:rPr lang="en-US" altLang="zh-CN" sz="1600" dirty="0" smtClean="0">
                <a:solidFill>
                  <a:srgbClr val="000000"/>
                </a:solidFill>
                <a:latin typeface="Times New Roman" panose="02020603050405020304" pitchFamily="18" charset="0"/>
              </a:rPr>
              <a:t>A</a:t>
            </a:r>
            <a:r>
              <a:rPr lang="zh-CN" altLang="en-US" sz="1600" dirty="0" smtClean="0">
                <a:solidFill>
                  <a:srgbClr val="000000"/>
                </a:solidFill>
                <a:latin typeface="Times New Roman" panose="02020603050405020304" pitchFamily="18" charset="0"/>
              </a:rPr>
              <a:t> </a:t>
            </a:r>
            <a:r>
              <a:rPr lang="en-US" altLang="zh-CN" sz="1600" dirty="0" smtClean="0">
                <a:solidFill>
                  <a:srgbClr val="000000"/>
                </a:solidFill>
                <a:latin typeface="Times New Roman" panose="02020603050405020304" pitchFamily="18" charset="0"/>
              </a:rPr>
              <a:t>Virtual</a:t>
            </a:r>
            <a:r>
              <a:rPr lang="zh-CN" altLang="en-US" sz="1600" dirty="0" smtClean="0">
                <a:solidFill>
                  <a:srgbClr val="000000"/>
                </a:solidFill>
                <a:latin typeface="Times New Roman" panose="02020603050405020304" pitchFamily="18" charset="0"/>
              </a:rPr>
              <a:t> </a:t>
            </a:r>
            <a:r>
              <a:rPr lang="en-US" altLang="zh-CN" sz="1600" dirty="0" smtClean="0">
                <a:solidFill>
                  <a:srgbClr val="000000"/>
                </a:solidFill>
                <a:latin typeface="Times New Roman" panose="02020603050405020304" pitchFamily="18" charset="0"/>
              </a:rPr>
              <a:t>Fashion</a:t>
            </a:r>
            <a:r>
              <a:rPr lang="zh-CN" altLang="en-US" sz="1600" dirty="0" smtClean="0">
                <a:solidFill>
                  <a:srgbClr val="000000"/>
                </a:solidFill>
                <a:latin typeface="Times New Roman" panose="02020603050405020304" pitchFamily="18" charset="0"/>
              </a:rPr>
              <a:t> </a:t>
            </a:r>
            <a:r>
              <a:rPr lang="en-US" altLang="zh-CN" sz="1600" dirty="0" smtClean="0">
                <a:solidFill>
                  <a:srgbClr val="000000"/>
                </a:solidFill>
                <a:latin typeface="Times New Roman" panose="02020603050405020304" pitchFamily="18" charset="0"/>
              </a:rPr>
              <a:t>Consultant</a:t>
            </a:r>
            <a:r>
              <a:rPr lang="en-US" altLang="zh-CN" sz="1600" dirty="0" smtClean="0">
                <a:latin typeface="Times New Roman" panose="02020603050405020304" pitchFamily="18" charset="0"/>
              </a:rPr>
              <a:t>. ACM</a:t>
            </a:r>
            <a:r>
              <a:rPr lang="zh-CN" altLang="en-US" sz="1600" dirty="0" smtClean="0">
                <a:latin typeface="Times New Roman" panose="02020603050405020304" pitchFamily="18" charset="0"/>
              </a:rPr>
              <a:t> </a:t>
            </a:r>
            <a:r>
              <a:rPr lang="en-US" altLang="zh-CN" sz="1600" dirty="0" smtClean="0">
                <a:latin typeface="Times New Roman" panose="02020603050405020304" pitchFamily="18" charset="0"/>
              </a:rPr>
              <a:t>Multimedia, 2016</a:t>
            </a:r>
            <a:endParaRPr lang="zh-CN" altLang="en-US" sz="16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053465"/>
            <a:ext cx="9144000" cy="2802255"/>
          </a:xfrm>
        </p:spPr>
        <p:txBody>
          <a:bodyPr>
            <a:noAutofit/>
          </a:bodyPr>
          <a:lstStyle/>
          <a:p>
            <a:r>
              <a:rPr lang="en-US" altLang="zh-CN" sz="4000" dirty="0"/>
              <a:t>Towards Better Understanding the Clothing Fashion Styles: </a:t>
            </a:r>
            <a:br>
              <a:rPr lang="en-US" altLang="zh-CN" sz="4000" dirty="0" smtClean="0"/>
            </a:br>
            <a:r>
              <a:rPr lang="en-US" altLang="zh-CN" sz="4000" dirty="0" smtClean="0"/>
              <a:t>A </a:t>
            </a:r>
            <a:r>
              <a:rPr lang="en-US" altLang="zh-CN" sz="4000" dirty="0"/>
              <a:t>Multimodal Deep Learning Approach</a:t>
            </a:r>
            <a:br>
              <a:rPr lang="en-US" altLang="zh-CN" sz="4400" dirty="0"/>
            </a:br>
            <a:br>
              <a:rPr lang="en-US" altLang="zh-CN" sz="4400" dirty="0"/>
            </a:br>
            <a:r>
              <a:rPr lang="en-US" altLang="zh-CN" sz="4400" b="1" dirty="0"/>
              <a:t>Experiment 2</a:t>
            </a:r>
            <a:endParaRPr lang="en-US" altLang="zh-CN" sz="4400" b="1" dirty="0"/>
          </a:p>
        </p:txBody>
      </p:sp>
      <p:sp>
        <p:nvSpPr>
          <p:cNvPr id="3" name="副标题 2"/>
          <p:cNvSpPr>
            <a:spLocks noGrp="1"/>
          </p:cNvSpPr>
          <p:nvPr>
            <p:ph type="subTitle" idx="1"/>
          </p:nvPr>
        </p:nvSpPr>
        <p:spPr>
          <a:xfrm>
            <a:off x="1524000" y="4688840"/>
            <a:ext cx="9144000" cy="1301115"/>
          </a:xfrm>
        </p:spPr>
        <p:txBody>
          <a:bodyPr/>
          <a:lstStyle/>
          <a:p>
            <a:r>
              <a:rPr lang="en-US" altLang="zh-CN" dirty="0" smtClean="0"/>
              <a:t>Yihui Ma</a:t>
            </a:r>
            <a:endParaRPr lang="en-US" altLang="zh-CN" dirty="0" smtClean="0"/>
          </a:p>
          <a:p>
            <a:r>
              <a:rPr lang="en-US" altLang="zh-CN" dirty="0" smtClean="0"/>
              <a:t>2018.08.02</a:t>
            </a:r>
            <a:endParaRPr lang="zh-CN" alt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Motivation</a:t>
            </a:r>
            <a:endParaRPr lang="zh-CN" altLang="en-US" dirty="0"/>
          </a:p>
        </p:txBody>
      </p:sp>
      <p:sp>
        <p:nvSpPr>
          <p:cNvPr id="3" name="内容占位符 2"/>
          <p:cNvSpPr>
            <a:spLocks noGrp="1"/>
          </p:cNvSpPr>
          <p:nvPr>
            <p:ph idx="1"/>
          </p:nvPr>
        </p:nvSpPr>
        <p:spPr>
          <a:xfrm>
            <a:off x="838199" y="1825624"/>
            <a:ext cx="10871447" cy="1787587"/>
          </a:xfrm>
        </p:spPr>
        <p:txBody>
          <a:bodyPr>
            <a:normAutofit/>
          </a:bodyPr>
          <a:lstStyle/>
          <a:p>
            <a:pPr>
              <a:lnSpc>
                <a:spcPct val="100000"/>
              </a:lnSpc>
            </a:pPr>
            <a:r>
              <a:rPr lang="en-US" altLang="zh-CN" dirty="0" smtClean="0"/>
              <a:t>What are the most popular clothing fashion styles of this season?</a:t>
            </a:r>
            <a:endParaRPr lang="en-US" altLang="zh-CN" dirty="0" smtClean="0"/>
          </a:p>
          <a:p>
            <a:pPr>
              <a:lnSpc>
                <a:spcPct val="100000"/>
              </a:lnSpc>
            </a:pPr>
            <a:r>
              <a:rPr lang="en-US" altLang="zh-CN" dirty="0" smtClean="0"/>
              <a:t>Romantic, elegant, classic. (Fall 2016 Couture collection)</a:t>
            </a:r>
            <a:endParaRPr lang="en-US" altLang="zh-CN" dirty="0" smtClean="0"/>
          </a:p>
        </p:txBody>
      </p:sp>
      <p:pic>
        <p:nvPicPr>
          <p:cNvPr id="5" name="图片 4"/>
          <p:cNvPicPr>
            <a:picLocks noChangeAspect="1"/>
          </p:cNvPicPr>
          <p:nvPr/>
        </p:nvPicPr>
        <p:blipFill>
          <a:blip r:embed="rId1"/>
          <a:stretch>
            <a:fillRect/>
          </a:stretch>
        </p:blipFill>
        <p:spPr>
          <a:xfrm>
            <a:off x="838199" y="3086519"/>
            <a:ext cx="2431462" cy="3647194"/>
          </a:xfrm>
          <a:prstGeom prst="rect">
            <a:avLst/>
          </a:prstGeom>
        </p:spPr>
      </p:pic>
      <p:pic>
        <p:nvPicPr>
          <p:cNvPr id="6" name="图片 5"/>
          <p:cNvPicPr>
            <a:picLocks noChangeAspect="1"/>
          </p:cNvPicPr>
          <p:nvPr/>
        </p:nvPicPr>
        <p:blipFill>
          <a:blip r:embed="rId2"/>
          <a:stretch>
            <a:fillRect/>
          </a:stretch>
        </p:blipFill>
        <p:spPr>
          <a:xfrm>
            <a:off x="3391632" y="3086519"/>
            <a:ext cx="2581669" cy="3647194"/>
          </a:xfrm>
          <a:prstGeom prst="rect">
            <a:avLst/>
          </a:prstGeom>
        </p:spPr>
      </p:pic>
      <p:pic>
        <p:nvPicPr>
          <p:cNvPr id="7" name="图片 6"/>
          <p:cNvPicPr>
            <a:picLocks noChangeAspect="1"/>
          </p:cNvPicPr>
          <p:nvPr/>
        </p:nvPicPr>
        <p:blipFill>
          <a:blip r:embed="rId3"/>
          <a:stretch>
            <a:fillRect/>
          </a:stretch>
        </p:blipFill>
        <p:spPr>
          <a:xfrm>
            <a:off x="6095272" y="3086519"/>
            <a:ext cx="2736639" cy="3647194"/>
          </a:xfrm>
          <a:prstGeom prst="rect">
            <a:avLst/>
          </a:prstGeom>
        </p:spPr>
      </p:pic>
      <p:pic>
        <p:nvPicPr>
          <p:cNvPr id="8" name="图片 7"/>
          <p:cNvPicPr>
            <a:picLocks noChangeAspect="1"/>
          </p:cNvPicPr>
          <p:nvPr/>
        </p:nvPicPr>
        <p:blipFill>
          <a:blip r:embed="rId4"/>
          <a:stretch>
            <a:fillRect/>
          </a:stretch>
        </p:blipFill>
        <p:spPr>
          <a:xfrm>
            <a:off x="8953882" y="3086519"/>
            <a:ext cx="2431463" cy="3647194"/>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0680"/>
            <a:ext cx="10515600" cy="1325563"/>
          </a:xfrm>
        </p:spPr>
        <p:txBody>
          <a:bodyPr/>
          <a:lstStyle/>
          <a:p>
            <a:r>
              <a:rPr lang="en-US" altLang="zh-CN" dirty="0" smtClean="0"/>
              <a:t>Motivation</a:t>
            </a:r>
            <a:endParaRPr lang="zh-CN" altLang="en-US" dirty="0"/>
          </a:p>
        </p:txBody>
      </p:sp>
      <p:sp>
        <p:nvSpPr>
          <p:cNvPr id="3" name="内容占位符 2"/>
          <p:cNvSpPr>
            <a:spLocks noGrp="1"/>
          </p:cNvSpPr>
          <p:nvPr>
            <p:ph idx="1"/>
          </p:nvPr>
        </p:nvSpPr>
        <p:spPr>
          <a:xfrm>
            <a:off x="838199" y="1825624"/>
            <a:ext cx="10871447" cy="4646197"/>
          </a:xfrm>
        </p:spPr>
        <p:txBody>
          <a:bodyPr>
            <a:normAutofit/>
          </a:bodyPr>
          <a:lstStyle/>
          <a:p>
            <a:pPr>
              <a:lnSpc>
                <a:spcPct val="100000"/>
              </a:lnSpc>
            </a:pPr>
            <a:r>
              <a:rPr lang="en-US" altLang="zh-CN" dirty="0"/>
              <a:t>People often use aesthetic words to describe the clothing fashion styles, which rely heavily on some visual details such as color </a:t>
            </a:r>
            <a:r>
              <a:rPr lang="en-US" altLang="zh-CN" dirty="0" smtClean="0"/>
              <a:t>combination, collar shape, sleeve length, pattern design, </a:t>
            </a:r>
            <a:r>
              <a:rPr lang="en-US" altLang="zh-CN" dirty="0"/>
              <a:t>etc</a:t>
            </a:r>
            <a:r>
              <a:rPr lang="en-US" altLang="zh-CN" dirty="0" smtClean="0"/>
              <a:t>.</a:t>
            </a:r>
            <a:endParaRPr lang="en-US" altLang="zh-CN" dirty="0" smtClean="0"/>
          </a:p>
          <a:p>
            <a:pPr>
              <a:lnSpc>
                <a:spcPct val="100000"/>
              </a:lnSpc>
            </a:pPr>
            <a:r>
              <a:rPr lang="en-US" altLang="zh-CN" dirty="0" smtClean="0"/>
              <a:t>Different collocations of top and bottom clothing can lead to very different aesthetic styles.</a:t>
            </a:r>
            <a:endParaRPr lang="en-US" altLang="zh-CN" dirty="0"/>
          </a:p>
          <a:p>
            <a:pPr>
              <a:lnSpc>
                <a:spcPct val="100000"/>
              </a:lnSpc>
            </a:pPr>
            <a:r>
              <a:rPr lang="en-US" altLang="zh-CN" dirty="0"/>
              <a:t>Can we bridge the gap between visual details and fashion styles of </a:t>
            </a:r>
            <a:r>
              <a:rPr lang="en-US" altLang="zh-CN" dirty="0" smtClean="0"/>
              <a:t>clothing collocations </a:t>
            </a:r>
            <a:r>
              <a:rPr lang="en-US" altLang="zh-CN" dirty="0"/>
              <a:t>automatically? Can we </a:t>
            </a:r>
            <a:r>
              <a:rPr lang="en-US" altLang="zh-CN" dirty="0" smtClean="0"/>
              <a:t>teach computers to </a:t>
            </a:r>
            <a:r>
              <a:rPr lang="en-US" altLang="zh-CN" dirty="0"/>
              <a:t>appreciate </a:t>
            </a:r>
            <a:r>
              <a:rPr lang="en-US" altLang="zh-CN" dirty="0" smtClean="0"/>
              <a:t>clothing like </a:t>
            </a:r>
            <a:r>
              <a:rPr lang="en-US" altLang="zh-CN" dirty="0"/>
              <a:t>human beings?</a:t>
            </a:r>
            <a:endParaRPr lang="en-US" altLang="zh-CN" dirty="0"/>
          </a:p>
          <a:p>
            <a:pPr>
              <a:lnSpc>
                <a:spcPct val="100000"/>
              </a:lnSpc>
            </a:pPr>
            <a:r>
              <a:rPr lang="en-US" altLang="zh-CN" dirty="0"/>
              <a:t>Use deep learning model to solve it!</a:t>
            </a:r>
            <a:endParaRPr lang="zh-CN" alt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Fashion Semantic Space</a:t>
            </a:r>
            <a:endParaRPr lang="zh-CN" altLang="en-US" dirty="0"/>
          </a:p>
        </p:txBody>
      </p:sp>
      <p:sp>
        <p:nvSpPr>
          <p:cNvPr id="3" name="内容占位符 2"/>
          <p:cNvSpPr>
            <a:spLocks noGrp="1"/>
          </p:cNvSpPr>
          <p:nvPr>
            <p:ph idx="1"/>
          </p:nvPr>
        </p:nvSpPr>
        <p:spPr>
          <a:xfrm>
            <a:off x="838200" y="1825624"/>
            <a:ext cx="9943730" cy="4672830"/>
          </a:xfrm>
        </p:spPr>
        <p:txBody>
          <a:bodyPr>
            <a:normAutofit/>
          </a:bodyPr>
          <a:lstStyle/>
          <a:p>
            <a:pPr>
              <a:lnSpc>
                <a:spcPct val="100000"/>
              </a:lnSpc>
            </a:pPr>
            <a:r>
              <a:rPr lang="en-US" altLang="zh-CN" dirty="0"/>
              <a:t>We build a universal Fashion Semantic Space (FSS) to describe clothing fashion styles quantitatively. </a:t>
            </a:r>
            <a:endParaRPr lang="en-US" altLang="zh-CN" dirty="0" smtClean="0"/>
          </a:p>
          <a:p>
            <a:pPr>
              <a:lnSpc>
                <a:spcPct val="100000"/>
              </a:lnSpc>
            </a:pPr>
            <a:r>
              <a:rPr lang="en-US" altLang="zh-CN" dirty="0" smtClean="0"/>
              <a:t>It </a:t>
            </a:r>
            <a:r>
              <a:rPr lang="en-US" altLang="zh-CN" dirty="0"/>
              <a:t>is a two-dimensional image-scale space containing hundreds of words that people often use to describe clothing on shopping websites. </a:t>
            </a:r>
            <a:endParaRPr lang="en-US" altLang="zh-CN" dirty="0" smtClean="0"/>
          </a:p>
          <a:p>
            <a:pPr>
              <a:lnSpc>
                <a:spcPct val="100000"/>
              </a:lnSpc>
            </a:pPr>
            <a:r>
              <a:rPr lang="en-US" altLang="zh-CN" dirty="0" smtClean="0"/>
              <a:t>Based </a:t>
            </a:r>
            <a:r>
              <a:rPr lang="en-US" altLang="zh-CN" dirty="0"/>
              <a:t>on the FSS, we can not only do quantitative evaluation on </a:t>
            </a:r>
            <a:r>
              <a:rPr lang="en-US" altLang="zh-CN" dirty="0" smtClean="0"/>
              <a:t>clothing collocations, </a:t>
            </a:r>
            <a:r>
              <a:rPr lang="en-US" altLang="zh-CN" dirty="0"/>
              <a:t>but also analyze the dynamic change of fashion trends intuitively.</a:t>
            </a:r>
            <a:r>
              <a:rPr lang="en-US" altLang="zh-CN" dirty="0" smtClean="0"/>
              <a:t> </a:t>
            </a:r>
            <a:endParaRPr lang="zh-CN" alt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Fashion Semantic Space</a:t>
            </a:r>
            <a:endParaRPr lang="zh-CN" altLang="en-US" dirty="0"/>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52946" y="1505184"/>
            <a:ext cx="8234433" cy="5281794"/>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Fashion Semantic Space (Details)</a:t>
            </a:r>
            <a:endParaRPr lang="zh-CN" altLang="en-US" dirty="0"/>
          </a:p>
        </p:txBody>
      </p:sp>
      <p:sp>
        <p:nvSpPr>
          <p:cNvPr id="3" name="内容占位符 2"/>
          <p:cNvSpPr>
            <a:spLocks noGrp="1"/>
          </p:cNvSpPr>
          <p:nvPr>
            <p:ph idx="1"/>
          </p:nvPr>
        </p:nvSpPr>
        <p:spPr>
          <a:xfrm>
            <a:off x="838200" y="1825623"/>
            <a:ext cx="10515600" cy="4961356"/>
          </a:xfrm>
        </p:spPr>
        <p:txBody>
          <a:bodyPr>
            <a:normAutofit/>
          </a:bodyPr>
          <a:lstStyle/>
          <a:p>
            <a:pPr>
              <a:lnSpc>
                <a:spcPct val="100000"/>
              </a:lnSpc>
            </a:pPr>
            <a:r>
              <a:rPr lang="en-US" altLang="zh-CN" dirty="0"/>
              <a:t>For art design, </a:t>
            </a:r>
            <a:r>
              <a:rPr lang="en-US" altLang="zh-CN" dirty="0" smtClean="0"/>
              <a:t>a Japanese color psychologist named Kobayashi </a:t>
            </a:r>
            <a:r>
              <a:rPr lang="en-US" altLang="zh-CN" dirty="0"/>
              <a:t>proposed 180 keywords in 16 aesthetic categories and defined their coordinate values in the image-scale </a:t>
            </a:r>
            <a:r>
              <a:rPr lang="en-US" altLang="zh-CN" dirty="0" smtClean="0"/>
              <a:t>space.</a:t>
            </a:r>
            <a:endParaRPr lang="en-US" altLang="zh-CN" dirty="0" smtClean="0"/>
          </a:p>
          <a:p>
            <a:pPr>
              <a:lnSpc>
                <a:spcPct val="100000"/>
              </a:lnSpc>
            </a:pPr>
            <a:r>
              <a:rPr lang="en-US" altLang="zh-CN" dirty="0"/>
              <a:t>In order to describe the fashion styles of various clothing, we first observe all the comments in the last three years from the clothing section of Amazon and split them by words. </a:t>
            </a:r>
            <a:endParaRPr lang="en-US" altLang="zh-CN" dirty="0"/>
          </a:p>
          <a:p>
            <a:pPr>
              <a:lnSpc>
                <a:spcPct val="100000"/>
              </a:lnSpc>
            </a:pPr>
            <a:r>
              <a:rPr lang="en-US" altLang="zh-CN" dirty="0"/>
              <a:t>Then using </a:t>
            </a:r>
            <a:r>
              <a:rPr lang="en-US" altLang="zh-CN" dirty="0" smtClean="0"/>
              <a:t>WordNet, </a:t>
            </a:r>
            <a:r>
              <a:rPr lang="en-US" altLang="zh-CN" dirty="0"/>
              <a:t>only adjectives are retained. </a:t>
            </a:r>
            <a:endParaRPr lang="en-US" altLang="zh-CN" dirty="0"/>
          </a:p>
          <a:p>
            <a:pPr>
              <a:lnSpc>
                <a:spcPct val="100000"/>
              </a:lnSpc>
            </a:pPr>
            <a:r>
              <a:rPr lang="en-US" altLang="zh-CN" dirty="0" smtClean="0"/>
              <a:t>Next, we manually remove those not often used to describe clothing, like “happy” or “sad”, getting 527 aesthetic words representing fashion styles.</a:t>
            </a:r>
            <a:endParaRPr lang="zh-CN" alt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Fashion Semantic Space (</a:t>
            </a:r>
            <a:r>
              <a:rPr lang="en-US" altLang="zh-CN" dirty="0"/>
              <a:t>Details)</a:t>
            </a:r>
            <a:endParaRPr lang="zh-CN" altLang="en-US" dirty="0"/>
          </a:p>
        </p:txBody>
      </p:sp>
      <p:sp>
        <p:nvSpPr>
          <p:cNvPr id="3" name="内容占位符 2"/>
          <p:cNvSpPr>
            <a:spLocks noGrp="1"/>
          </p:cNvSpPr>
          <p:nvPr>
            <p:ph idx="1"/>
          </p:nvPr>
        </p:nvSpPr>
        <p:spPr>
          <a:xfrm>
            <a:off x="838200" y="1825624"/>
            <a:ext cx="9943730" cy="4672830"/>
          </a:xfrm>
        </p:spPr>
        <p:txBody>
          <a:bodyPr>
            <a:normAutofit/>
          </a:bodyPr>
          <a:lstStyle/>
          <a:p>
            <a:pPr>
              <a:lnSpc>
                <a:spcPct val="100000"/>
              </a:lnSpc>
            </a:pPr>
            <a:r>
              <a:rPr lang="en-US" altLang="zh-CN" dirty="0" smtClean="0"/>
              <a:t>To </a:t>
            </a:r>
            <a:r>
              <a:rPr lang="en-US" altLang="zh-CN" dirty="0"/>
              <a:t>determine the coordinates of these words, we calculate the semantic distances between keywords and aesthetic words using WordNet::</a:t>
            </a:r>
            <a:r>
              <a:rPr lang="en-US" altLang="zh-CN" dirty="0" smtClean="0"/>
              <a:t>Similarity. </a:t>
            </a:r>
            <a:endParaRPr lang="en-US" altLang="zh-CN" dirty="0" smtClean="0"/>
          </a:p>
          <a:p>
            <a:pPr>
              <a:lnSpc>
                <a:spcPct val="100000"/>
              </a:lnSpc>
            </a:pPr>
            <a:r>
              <a:rPr lang="en-US" altLang="zh-CN" dirty="0" smtClean="0"/>
              <a:t>For a </a:t>
            </a:r>
            <a:r>
              <a:rPr lang="en-US" altLang="zh-CN" dirty="0"/>
              <a:t>word to be coordinated, we choose three keywords with the shortest distances, the weighted arithmetic mean of which can be regarded as the coordinate value. </a:t>
            </a:r>
            <a:endParaRPr lang="en-US" altLang="zh-CN" dirty="0" smtClean="0"/>
          </a:p>
          <a:p>
            <a:pPr>
              <a:lnSpc>
                <a:spcPct val="100000"/>
              </a:lnSpc>
            </a:pPr>
            <a:r>
              <a:rPr lang="en-US" altLang="zh-CN" dirty="0"/>
              <a:t>In this way, we build the </a:t>
            </a:r>
            <a:r>
              <a:rPr lang="en-US" altLang="zh-CN" dirty="0" smtClean="0"/>
              <a:t>Fashion Semantic Space.</a:t>
            </a:r>
            <a:endParaRPr lang="zh-CN" alt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Dataset Construction</a:t>
            </a:r>
            <a:endParaRPr lang="zh-CN" altLang="en-US" dirty="0"/>
          </a:p>
        </p:txBody>
      </p:sp>
      <p:sp>
        <p:nvSpPr>
          <p:cNvPr id="3" name="内容占位符 2"/>
          <p:cNvSpPr>
            <a:spLocks noGrp="1"/>
          </p:cNvSpPr>
          <p:nvPr>
            <p:ph idx="1"/>
          </p:nvPr>
        </p:nvSpPr>
        <p:spPr/>
        <p:txBody>
          <a:bodyPr>
            <a:normAutofit/>
          </a:bodyPr>
          <a:lstStyle/>
          <a:p>
            <a:pPr>
              <a:lnSpc>
                <a:spcPct val="100000"/>
              </a:lnSpc>
            </a:pPr>
            <a:r>
              <a:rPr lang="en-US" altLang="zh-CN" dirty="0"/>
              <a:t>We build a large full-annotated benchmark dataset, which employs 32133 full-body fashion show images in the last 10 years downloaded from Vogue. </a:t>
            </a:r>
            <a:r>
              <a:rPr lang="en-US" altLang="zh-CN" dirty="0" smtClean="0"/>
              <a:t>It </a:t>
            </a:r>
            <a:r>
              <a:rPr lang="en-US" altLang="zh-CN" dirty="0"/>
              <a:t>covers both men and women clothing, and contains 550 fashion brands</a:t>
            </a:r>
            <a:r>
              <a:rPr lang="en-US" altLang="zh-CN" dirty="0" smtClean="0"/>
              <a:t>.</a:t>
            </a:r>
            <a:endParaRPr lang="en-US" altLang="zh-CN" dirty="0" smtClean="0"/>
          </a:p>
          <a:p>
            <a:pPr>
              <a:lnSpc>
                <a:spcPct val="100000"/>
              </a:lnSpc>
            </a:pPr>
            <a:r>
              <a:rPr lang="en-US" altLang="zh-CN" dirty="0"/>
              <a:t>The collected dataset is labeled with complete visual features (e.g. collar shape, pants length, color theme, etc.) and fashion styles (e.g. casual, chic, elegant, etc</a:t>
            </a:r>
            <a:r>
              <a:rPr lang="en-US" altLang="zh-CN" dirty="0" smtClean="0"/>
              <a:t>.).</a:t>
            </a:r>
            <a:endParaRPr lang="zh-CN" alt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29970" y="1696085"/>
            <a:ext cx="10053320" cy="4523105"/>
          </a:xfrm>
          <a:prstGeom prst="rect">
            <a:avLst/>
          </a:prstGeom>
          <a:noFill/>
        </p:spPr>
        <p:txBody>
          <a:bodyPr wrap="square" rtlCol="0">
            <a:spAutoFit/>
          </a:bodyPr>
          <a:p>
            <a:pPr marL="285750" indent="-285750">
              <a:buFont typeface="Arial" panose="020B0604020202020204" pitchFamily="34" charset="0"/>
              <a:buChar char="•"/>
            </a:pPr>
            <a:r>
              <a:rPr kumimoji="1" lang="en-US" altLang="zh-CN" sz="3200">
                <a:ea typeface="宋体" panose="02010600030101010101" pitchFamily="2" charset="-122"/>
                <a:sym typeface="+mn-ea"/>
              </a:rPr>
              <a:t>Aesthetic</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appreciation</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capacity</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is</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another</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emotional</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factor</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in</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artificial</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intelligence.</a:t>
            </a:r>
            <a:r>
              <a:rPr kumimoji="1" lang="zh-CN" altLang="en-US" sz="3200">
                <a:ea typeface="宋体" panose="02010600030101010101" pitchFamily="2" charset="-122"/>
                <a:sym typeface="+mn-ea"/>
              </a:rPr>
              <a:t> </a:t>
            </a:r>
            <a:endParaRPr kumimoji="1" lang="zh-CN" altLang="en-US" sz="3200">
              <a:ea typeface="宋体" panose="02010600030101010101" pitchFamily="2" charset="-122"/>
              <a:sym typeface="+mn-ea"/>
            </a:endParaRPr>
          </a:p>
          <a:p>
            <a:pPr marL="285750" indent="-285750">
              <a:buFont typeface="Arial" panose="020B0604020202020204" pitchFamily="34" charset="0"/>
              <a:buChar char="•"/>
            </a:pPr>
            <a:r>
              <a:rPr kumimoji="1" lang="en-US" altLang="zh-CN" sz="3200">
                <a:ea typeface="宋体" panose="02010600030101010101" pitchFamily="2" charset="-122"/>
                <a:sym typeface="+mn-ea"/>
              </a:rPr>
              <a:t>For</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people,</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we</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describe</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aesthetics</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by adjectives like</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formal,</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casual,</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romantic…</a:t>
            </a:r>
            <a:r>
              <a:rPr kumimoji="1" lang="zh-CN" altLang="en-US" sz="3200">
                <a:ea typeface="宋体" panose="02010600030101010101" pitchFamily="2" charset="-122"/>
                <a:sym typeface="+mn-ea"/>
              </a:rPr>
              <a:t> </a:t>
            </a:r>
            <a:endParaRPr kumimoji="1" lang="zh-CN" altLang="en-US" sz="3200">
              <a:ea typeface="宋体" panose="02010600030101010101" pitchFamily="2" charset="-122"/>
              <a:sym typeface="+mn-ea"/>
            </a:endParaRPr>
          </a:p>
          <a:p>
            <a:pPr marL="285750" indent="-285750">
              <a:buFont typeface="Arial" panose="020B0604020202020204" pitchFamily="34" charset="0"/>
              <a:buChar char="•"/>
            </a:pPr>
            <a:r>
              <a:rPr kumimoji="1" lang="en-US" altLang="zh-CN" sz="3200">
                <a:ea typeface="宋体" panose="02010600030101010101" pitchFamily="2" charset="-122"/>
                <a:sym typeface="+mn-ea"/>
              </a:rPr>
              <a:t>However,</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for</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computers,</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they</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recognize</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the</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things</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and</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describe</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the</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aesthetics</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by</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visual</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features</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in</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the</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beginning.</a:t>
            </a:r>
            <a:endParaRPr kumimoji="1" lang="en-US" altLang="zh-CN" sz="3200">
              <a:ea typeface="宋体" panose="02010600030101010101" pitchFamily="2" charset="-122"/>
              <a:sym typeface="+mn-ea"/>
            </a:endParaRPr>
          </a:p>
          <a:p>
            <a:pPr marL="285750" indent="-285750">
              <a:buFont typeface="Arial" panose="020B0604020202020204" pitchFamily="34" charset="0"/>
              <a:buChar char="•"/>
            </a:pPr>
            <a:r>
              <a:rPr kumimoji="1" lang="en-US" altLang="zh-CN" sz="3200">
                <a:ea typeface="宋体" panose="02010600030101010101" pitchFamily="2" charset="-122"/>
                <a:sym typeface="+mn-ea"/>
              </a:rPr>
              <a:t>So</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how</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can we</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make</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computers</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learn</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to</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appreciate</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the</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aesthetics?</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The</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key</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task</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is</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to</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bridge</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the</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gap</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between</a:t>
            </a:r>
            <a:r>
              <a:rPr kumimoji="1" lang="zh-CN" altLang="en-US" sz="3200">
                <a:ea typeface="宋体" panose="02010600030101010101" pitchFamily="2" charset="-122"/>
                <a:sym typeface="+mn-ea"/>
              </a:rPr>
              <a:t> </a:t>
            </a:r>
            <a:r>
              <a:rPr kumimoji="1" lang="en-US" altLang="zh-CN" sz="3200" u="sng">
                <a:ea typeface="宋体" panose="02010600030101010101" pitchFamily="2" charset="-122"/>
                <a:sym typeface="+mn-ea"/>
              </a:rPr>
              <a:t>visual</a:t>
            </a:r>
            <a:r>
              <a:rPr kumimoji="1" lang="zh-CN" altLang="en-US" sz="3200" u="sng">
                <a:ea typeface="宋体" panose="02010600030101010101" pitchFamily="2" charset="-122"/>
                <a:sym typeface="+mn-ea"/>
              </a:rPr>
              <a:t> </a:t>
            </a:r>
            <a:r>
              <a:rPr kumimoji="1" lang="en-US" altLang="zh-CN" sz="3200" u="sng">
                <a:ea typeface="宋体" panose="02010600030101010101" pitchFamily="2" charset="-122"/>
                <a:sym typeface="+mn-ea"/>
              </a:rPr>
              <a:t>features</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and</a:t>
            </a:r>
            <a:r>
              <a:rPr kumimoji="1" lang="zh-CN" altLang="en-US" sz="3200">
                <a:ea typeface="宋体" panose="02010600030101010101" pitchFamily="2" charset="-122"/>
                <a:sym typeface="+mn-ea"/>
              </a:rPr>
              <a:t> </a:t>
            </a:r>
            <a:r>
              <a:rPr kumimoji="1" lang="en-US" altLang="zh-CN" sz="3200" u="sng">
                <a:ea typeface="宋体" panose="02010600030101010101" pitchFamily="2" charset="-122"/>
                <a:sym typeface="+mn-ea"/>
              </a:rPr>
              <a:t>aesthetic</a:t>
            </a:r>
            <a:r>
              <a:rPr kumimoji="1" lang="zh-CN" altLang="en-US" sz="3200" u="sng">
                <a:ea typeface="宋体" panose="02010600030101010101" pitchFamily="2" charset="-122"/>
                <a:sym typeface="+mn-ea"/>
              </a:rPr>
              <a:t> </a:t>
            </a:r>
            <a:r>
              <a:rPr kumimoji="1" lang="en-US" altLang="zh-CN" sz="3200" u="sng">
                <a:ea typeface="宋体" panose="02010600030101010101" pitchFamily="2" charset="-122"/>
                <a:sym typeface="+mn-ea"/>
              </a:rPr>
              <a:t>words</a:t>
            </a:r>
            <a:r>
              <a:rPr kumimoji="1" lang="en-US" altLang="zh-CN" sz="3200">
                <a:ea typeface="宋体" panose="02010600030101010101" pitchFamily="2" charset="-122"/>
                <a:sym typeface="+mn-ea"/>
              </a:rPr>
              <a:t>.</a:t>
            </a:r>
            <a:endParaRPr kumimoji="1" lang="en-US" altLang="zh-CN" sz="3200">
              <a:ea typeface="宋体" panose="02010600030101010101" pitchFamily="2" charset="-122"/>
              <a:sym typeface="+mn-ea"/>
            </a:endParaRPr>
          </a:p>
        </p:txBody>
      </p:sp>
      <p:sp>
        <p:nvSpPr>
          <p:cNvPr id="6" name="标题 5"/>
          <p:cNvSpPr>
            <a:spLocks noGrp="1"/>
          </p:cNvSpPr>
          <p:nvPr>
            <p:ph type="title"/>
          </p:nvPr>
        </p:nvSpPr>
        <p:spPr>
          <a:xfrm>
            <a:off x="838200" y="116205"/>
            <a:ext cx="10515600" cy="1325563"/>
          </a:xfrm>
        </p:spPr>
        <p:txBody>
          <a:bodyPr/>
          <a:p>
            <a:r>
              <a:rPr lang="en-US" altLang="zh-CN" dirty="0" smtClean="0"/>
              <a:t>Motivation</a:t>
            </a:r>
            <a:endParaRPr lang="zh-CN"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Dataset Construction (Details)</a:t>
            </a:r>
            <a:endParaRPr lang="zh-CN" altLang="en-US" dirty="0"/>
          </a:p>
        </p:txBody>
      </p:sp>
      <p:sp>
        <p:nvSpPr>
          <p:cNvPr id="3" name="内容占位符 2"/>
          <p:cNvSpPr>
            <a:spLocks noGrp="1"/>
          </p:cNvSpPr>
          <p:nvPr>
            <p:ph idx="1"/>
          </p:nvPr>
        </p:nvSpPr>
        <p:spPr>
          <a:xfrm>
            <a:off x="838200" y="1825625"/>
            <a:ext cx="10515600" cy="4699462"/>
          </a:xfrm>
        </p:spPr>
        <p:txBody>
          <a:bodyPr>
            <a:normAutofit/>
          </a:bodyPr>
          <a:lstStyle/>
          <a:p>
            <a:pPr>
              <a:lnSpc>
                <a:spcPct val="100000"/>
              </a:lnSpc>
            </a:pPr>
            <a:r>
              <a:rPr lang="en-US" altLang="zh-CN" dirty="0" smtClean="0"/>
              <a:t>Clothing visual features.</a:t>
            </a:r>
            <a:endParaRPr lang="en-US" altLang="zh-CN" dirty="0" smtClean="0"/>
          </a:p>
          <a:p>
            <a:pPr lvl="1">
              <a:lnSpc>
                <a:spcPct val="100000"/>
              </a:lnSpc>
            </a:pPr>
            <a:r>
              <a:rPr lang="en-US" altLang="zh-CN" sz="2800" dirty="0" smtClean="0"/>
              <a:t>We </a:t>
            </a:r>
            <a:r>
              <a:rPr lang="en-US" altLang="zh-CN" sz="2800" dirty="0"/>
              <a:t>define the visual features of clothing from two aspects: color features and pattern features. </a:t>
            </a:r>
            <a:endParaRPr lang="en-US" altLang="zh-CN" sz="2800" dirty="0" smtClean="0"/>
          </a:p>
          <a:p>
            <a:pPr lvl="1">
              <a:lnSpc>
                <a:spcPct val="100000"/>
              </a:lnSpc>
            </a:pPr>
            <a:r>
              <a:rPr lang="en-US" altLang="zh-CN" sz="2800" dirty="0" smtClean="0"/>
              <a:t>For </a:t>
            </a:r>
            <a:r>
              <a:rPr lang="en-US" altLang="zh-CN" sz="2800" dirty="0"/>
              <a:t>the color features, we extract </a:t>
            </a:r>
            <a:r>
              <a:rPr lang="en-US" altLang="zh-CN" sz="2800" dirty="0" smtClean="0"/>
              <a:t>five </a:t>
            </a:r>
            <a:r>
              <a:rPr lang="en-US" altLang="zh-CN" sz="2800" dirty="0"/>
              <a:t>color theme of clothing images adopting the algorithm proposed </a:t>
            </a:r>
            <a:r>
              <a:rPr lang="en-US" altLang="zh-CN" sz="2800" dirty="0" smtClean="0"/>
              <a:t>by (Wang et al. 2013). </a:t>
            </a:r>
            <a:endParaRPr lang="en-US" altLang="zh-CN" sz="2800" dirty="0" smtClean="0"/>
          </a:p>
          <a:p>
            <a:pPr lvl="1">
              <a:lnSpc>
                <a:spcPct val="100000"/>
              </a:lnSpc>
            </a:pPr>
            <a:r>
              <a:rPr lang="en-US" altLang="zh-CN" sz="2800" dirty="0" smtClean="0"/>
              <a:t>For the pattern features, we invite people to annotate them, and the annotation details are listed in a feature table, in which the “type” feature corresponds to the clothing category in our algorithm.</a:t>
            </a:r>
            <a:endParaRPr lang="zh-CN" altLang="en-US" sz="28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Dataset </a:t>
            </a:r>
            <a:r>
              <a:rPr lang="en-US" altLang="zh-CN" dirty="0"/>
              <a:t>Construction (Details)</a:t>
            </a:r>
            <a:endParaRPr lang="zh-CN" altLang="en-US" dirty="0"/>
          </a:p>
        </p:txBody>
      </p:sp>
      <p:sp>
        <p:nvSpPr>
          <p:cNvPr id="3" name="内容占位符 2"/>
          <p:cNvSpPr>
            <a:spLocks noGrp="1"/>
          </p:cNvSpPr>
          <p:nvPr>
            <p:ph idx="1"/>
          </p:nvPr>
        </p:nvSpPr>
        <p:spPr>
          <a:xfrm>
            <a:off x="838200" y="1825625"/>
            <a:ext cx="4461769" cy="4140169"/>
          </a:xfrm>
        </p:spPr>
        <p:txBody>
          <a:bodyPr>
            <a:normAutofit/>
          </a:bodyPr>
          <a:lstStyle/>
          <a:p>
            <a:pPr>
              <a:lnSpc>
                <a:spcPct val="100000"/>
              </a:lnSpc>
            </a:pPr>
            <a:r>
              <a:rPr lang="en-US" altLang="zh-CN" dirty="0" smtClean="0"/>
              <a:t>Annotation feature table.</a:t>
            </a:r>
            <a:endParaRPr lang="en-US" altLang="zh-CN" dirty="0" smtClean="0"/>
          </a:p>
          <a:p>
            <a:pPr lvl="1">
              <a:lnSpc>
                <a:spcPct val="100000"/>
              </a:lnSpc>
            </a:pPr>
            <a:r>
              <a:rPr lang="en-US" altLang="zh-CN" sz="2800" dirty="0" smtClean="0"/>
              <a:t>9 kinds of top features.</a:t>
            </a:r>
            <a:endParaRPr lang="en-US" altLang="zh-CN" sz="2800" dirty="0" smtClean="0"/>
          </a:p>
          <a:p>
            <a:pPr lvl="1">
              <a:lnSpc>
                <a:spcPct val="100000"/>
              </a:lnSpc>
            </a:pPr>
            <a:r>
              <a:rPr lang="en-US" altLang="zh-CN" sz="2800" dirty="0" smtClean="0"/>
              <a:t>12 kinds of bottom features, including pants and skirt features. </a:t>
            </a:r>
            <a:endParaRPr lang="en-US" altLang="zh-CN" sz="2800" dirty="0" smtClean="0"/>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844937" y="1371129"/>
            <a:ext cx="4992042" cy="545757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Dataset </a:t>
            </a:r>
            <a:r>
              <a:rPr lang="en-US" altLang="zh-CN" dirty="0"/>
              <a:t>Construction (Details)</a:t>
            </a:r>
            <a:endParaRPr lang="zh-CN" altLang="en-US" dirty="0"/>
          </a:p>
        </p:txBody>
      </p:sp>
      <p:sp>
        <p:nvSpPr>
          <p:cNvPr id="3" name="内容占位符 2"/>
          <p:cNvSpPr>
            <a:spLocks noGrp="1"/>
          </p:cNvSpPr>
          <p:nvPr>
            <p:ph idx="1"/>
          </p:nvPr>
        </p:nvSpPr>
        <p:spPr>
          <a:xfrm>
            <a:off x="838200" y="1825625"/>
            <a:ext cx="10515600" cy="4996864"/>
          </a:xfrm>
        </p:spPr>
        <p:txBody>
          <a:bodyPr>
            <a:normAutofit/>
          </a:bodyPr>
          <a:lstStyle/>
          <a:p>
            <a:pPr>
              <a:lnSpc>
                <a:spcPct val="100000"/>
              </a:lnSpc>
            </a:pPr>
            <a:r>
              <a:rPr lang="en-US" altLang="zh-CN" dirty="0" smtClean="0"/>
              <a:t>An example.</a:t>
            </a:r>
            <a:endParaRPr lang="en-US" altLang="zh-CN" dirty="0" smtClean="0"/>
          </a:p>
        </p:txBody>
      </p:sp>
      <p:pic>
        <p:nvPicPr>
          <p:cNvPr id="4" name="图片 3"/>
          <p:cNvPicPr>
            <a:picLocks noChangeAspect="1"/>
          </p:cNvPicPr>
          <p:nvPr/>
        </p:nvPicPr>
        <p:blipFill>
          <a:blip r:embed="rId1"/>
          <a:stretch>
            <a:fillRect/>
          </a:stretch>
        </p:blipFill>
        <p:spPr>
          <a:xfrm>
            <a:off x="3053918" y="2514337"/>
            <a:ext cx="2814097" cy="4226872"/>
          </a:xfrm>
          <a:prstGeom prst="rect">
            <a:avLst/>
          </a:prstGeom>
        </p:spPr>
      </p:pic>
      <p:sp>
        <p:nvSpPr>
          <p:cNvPr id="5" name="文本框 8"/>
          <p:cNvSpPr txBox="1"/>
          <p:nvPr/>
        </p:nvSpPr>
        <p:spPr>
          <a:xfrm>
            <a:off x="6413423" y="3733613"/>
            <a:ext cx="3076805" cy="959237"/>
          </a:xfrm>
          <a:prstGeom prst="rect">
            <a:avLst/>
          </a:prstGeom>
        </p:spPr>
        <p:txBody>
          <a:bodyPr vert="horz" lIns="91440" tIns="45720" rIns="91440" bIns="45720" rtlCol="0">
            <a:normAutofit/>
          </a:bodyPr>
          <a:lstStyle>
            <a:defPPr>
              <a:defRPr lang="zh-CN"/>
            </a:defPPr>
            <a:lvl1pPr indent="0">
              <a:lnSpc>
                <a:spcPct val="100000"/>
              </a:lnSpc>
              <a:spcBef>
                <a:spcPts val="1000"/>
              </a:spcBef>
              <a:buFont typeface="Arial" panose="020B0604020202020204" pitchFamily="34" charset="0"/>
              <a:buNone/>
              <a:defRPr sz="2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sym typeface="Wingdings" panose="05000000000000000000" pitchFamily="2" charset="2"/>
              </a:rPr>
              <a:t> </a:t>
            </a:r>
            <a:r>
              <a:rPr lang="en-US" altLang="zh-CN" dirty="0" smtClean="0"/>
              <a:t>Single-breasted</a:t>
            </a:r>
            <a:endParaRPr lang="zh-CN" altLang="en-US" dirty="0"/>
          </a:p>
        </p:txBody>
      </p:sp>
      <p:sp>
        <p:nvSpPr>
          <p:cNvPr id="6" name="文本框 10"/>
          <p:cNvSpPr txBox="1"/>
          <p:nvPr/>
        </p:nvSpPr>
        <p:spPr>
          <a:xfrm>
            <a:off x="6413422" y="3044761"/>
            <a:ext cx="3716000" cy="595083"/>
          </a:xfrm>
          <a:prstGeom prst="rect">
            <a:avLst/>
          </a:prstGeom>
        </p:spPr>
        <p:txBody>
          <a:bodyPr vert="horz" lIns="91440" tIns="45720" rIns="91440" bIns="45720" rtlCol="0">
            <a:normAutofit/>
          </a:bodyPr>
          <a:lstStyle>
            <a:defPPr>
              <a:defRPr lang="zh-CN"/>
            </a:defPPr>
            <a:lvl1pPr indent="0">
              <a:lnSpc>
                <a:spcPct val="100000"/>
              </a:lnSpc>
              <a:spcBef>
                <a:spcPts val="1000"/>
              </a:spcBef>
              <a:buFont typeface="Arial" panose="020B0604020202020204" pitchFamily="34" charset="0"/>
              <a:buNone/>
              <a:defRPr sz="2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sym typeface="Wingdings" panose="05000000000000000000" pitchFamily="2" charset="2"/>
              </a:rPr>
              <a:t> V-shaped </a:t>
            </a:r>
            <a:r>
              <a:rPr lang="en-US" altLang="zh-CN" dirty="0" smtClean="0">
                <a:sym typeface="Wingdings" panose="05000000000000000000" pitchFamily="2" charset="2"/>
              </a:rPr>
              <a:t>collar</a:t>
            </a:r>
            <a:endParaRPr lang="en-US" altLang="zh-CN" dirty="0"/>
          </a:p>
        </p:txBody>
      </p:sp>
      <p:sp>
        <p:nvSpPr>
          <p:cNvPr id="7" name="文本框 11"/>
          <p:cNvSpPr txBox="1"/>
          <p:nvPr/>
        </p:nvSpPr>
        <p:spPr>
          <a:xfrm>
            <a:off x="6413423" y="5033416"/>
            <a:ext cx="3507373" cy="688852"/>
          </a:xfrm>
          <a:prstGeom prst="rect">
            <a:avLst/>
          </a:prstGeom>
        </p:spPr>
        <p:txBody>
          <a:bodyPr vert="horz" lIns="91440" tIns="45720" rIns="91440" bIns="45720" rtlCol="0">
            <a:normAutofit/>
          </a:bodyPr>
          <a:lstStyle>
            <a:defPPr>
              <a:defRPr lang="zh-CN"/>
            </a:defPPr>
            <a:lvl1pPr indent="0">
              <a:lnSpc>
                <a:spcPct val="100000"/>
              </a:lnSpc>
              <a:spcBef>
                <a:spcPts val="1000"/>
              </a:spcBef>
              <a:buFont typeface="Arial" panose="020B0604020202020204" pitchFamily="34" charset="0"/>
              <a:buNone/>
              <a:defRPr sz="2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sym typeface="Wingdings" panose="05000000000000000000" pitchFamily="2" charset="2"/>
              </a:rPr>
              <a:t> </a:t>
            </a:r>
            <a:r>
              <a:rPr lang="en-US" altLang="zh-CN" dirty="0" smtClean="0">
                <a:sym typeface="Wingdings" panose="05000000000000000000" pitchFamily="2" charset="2"/>
              </a:rPr>
              <a:t>Straight leg</a:t>
            </a:r>
            <a:endParaRPr lang="en-US" altLang="zh-CN" dirty="0"/>
          </a:p>
          <a:p>
            <a:endParaRPr lang="zh-CN" altLang="en-US" dirty="0"/>
          </a:p>
        </p:txBody>
      </p:sp>
      <p:sp>
        <p:nvSpPr>
          <p:cNvPr id="8" name="文本框 12"/>
          <p:cNvSpPr txBox="1"/>
          <p:nvPr/>
        </p:nvSpPr>
        <p:spPr>
          <a:xfrm>
            <a:off x="6413423" y="5722267"/>
            <a:ext cx="1186543" cy="461665"/>
          </a:xfrm>
          <a:prstGeom prst="rect">
            <a:avLst/>
          </a:prstGeom>
        </p:spPr>
        <p:txBody>
          <a:bodyPr vert="horz" lIns="91440" tIns="45720" rIns="91440" bIns="45720" rtlCol="0">
            <a:normAutofit/>
          </a:bodyPr>
          <a:lstStyle>
            <a:defPPr>
              <a:defRPr lang="zh-CN"/>
            </a:defPPr>
            <a:lvl1pPr indent="0">
              <a:lnSpc>
                <a:spcPct val="100000"/>
              </a:lnSpc>
              <a:spcBef>
                <a:spcPts val="1000"/>
              </a:spcBef>
              <a:buFont typeface="Arial" panose="020B0604020202020204" pitchFamily="34" charset="0"/>
              <a:buNone/>
              <a:defRPr sz="2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sym typeface="Wingdings" panose="05000000000000000000" pitchFamily="2" charset="2"/>
              </a:rPr>
              <a:t> </a:t>
            </a:r>
            <a:r>
              <a:rPr lang="en-US" altLang="zh-CN" dirty="0" smtClean="0">
                <a:sym typeface="Wingdings" panose="05000000000000000000" pitchFamily="2" charset="2"/>
              </a:rPr>
              <a:t>Long</a:t>
            </a:r>
            <a:endParaRPr lang="zh-CN" altLang="en-US" dirty="0"/>
          </a:p>
        </p:txBody>
      </p:sp>
      <p:pic>
        <p:nvPicPr>
          <p:cNvPr id="9" name="图片 8"/>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80288" y="1556572"/>
            <a:ext cx="5280025" cy="1757242"/>
          </a:xfrm>
          <a:prstGeom prst="rect">
            <a:avLst/>
          </a:prstGeom>
          <a:noFill/>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Dataset Construction (Details)</a:t>
            </a:r>
            <a:endParaRPr lang="zh-CN" altLang="en-US" dirty="0"/>
          </a:p>
        </p:txBody>
      </p:sp>
      <p:sp>
        <p:nvSpPr>
          <p:cNvPr id="3" name="内容占位符 2"/>
          <p:cNvSpPr>
            <a:spLocks noGrp="1"/>
          </p:cNvSpPr>
          <p:nvPr>
            <p:ph idx="1"/>
          </p:nvPr>
        </p:nvSpPr>
        <p:spPr>
          <a:xfrm>
            <a:off x="838200" y="1825625"/>
            <a:ext cx="10515600" cy="4996864"/>
          </a:xfrm>
        </p:spPr>
        <p:txBody>
          <a:bodyPr>
            <a:normAutofit/>
          </a:bodyPr>
          <a:lstStyle/>
          <a:p>
            <a:pPr>
              <a:lnSpc>
                <a:spcPct val="100000"/>
              </a:lnSpc>
            </a:pPr>
            <a:r>
              <a:rPr lang="en-US" altLang="zh-CN" dirty="0" smtClean="0"/>
              <a:t>Fashion </a:t>
            </a:r>
            <a:r>
              <a:rPr lang="en-US" altLang="zh-CN" dirty="0"/>
              <a:t>style </a:t>
            </a:r>
            <a:r>
              <a:rPr lang="en-US" altLang="zh-CN" dirty="0" smtClean="0"/>
              <a:t>feature.</a:t>
            </a:r>
            <a:endParaRPr lang="en-US" altLang="zh-CN" dirty="0" smtClean="0"/>
          </a:p>
          <a:p>
            <a:pPr lvl="1">
              <a:lnSpc>
                <a:spcPct val="100000"/>
              </a:lnSpc>
            </a:pPr>
            <a:r>
              <a:rPr lang="en-US" altLang="zh-CN" sz="2800" dirty="0" smtClean="0"/>
              <a:t>For </a:t>
            </a:r>
            <a:r>
              <a:rPr lang="en-US" altLang="zh-CN" sz="2800" dirty="0"/>
              <a:t>the annotation of fashion styles, we provide the FSS </a:t>
            </a:r>
            <a:r>
              <a:rPr lang="en-US" altLang="zh-CN" sz="2800" dirty="0" smtClean="0"/>
              <a:t>for </a:t>
            </a:r>
            <a:r>
              <a:rPr lang="en-US" altLang="zh-CN" sz="2800" dirty="0"/>
              <a:t>the annotators, who are well trained with </a:t>
            </a:r>
            <a:r>
              <a:rPr lang="en-US" altLang="zh-CN" sz="2800" dirty="0" smtClean="0"/>
              <a:t>our annotation tool. </a:t>
            </a:r>
            <a:endParaRPr lang="en-US" altLang="zh-CN" sz="2800" dirty="0" smtClean="0"/>
          </a:p>
          <a:p>
            <a:pPr lvl="1">
              <a:lnSpc>
                <a:spcPct val="100000"/>
              </a:lnSpc>
            </a:pPr>
            <a:r>
              <a:rPr lang="en-US" altLang="zh-CN" sz="2800" dirty="0" smtClean="0"/>
              <a:t>For </a:t>
            </a:r>
            <a:r>
              <a:rPr lang="en-US" altLang="zh-CN" sz="2800" dirty="0"/>
              <a:t>each image, they choose a style section in FSS at first, and then determine a specific coordinate for the image according to the distribution of fashion style words. </a:t>
            </a:r>
            <a:endParaRPr lang="en-US" altLang="zh-CN" sz="2800" dirty="0" smtClean="0"/>
          </a:p>
          <a:p>
            <a:pPr lvl="1">
              <a:lnSpc>
                <a:spcPct val="100000"/>
              </a:lnSpc>
            </a:pPr>
            <a:r>
              <a:rPr lang="en-US" altLang="zh-CN" sz="2800" dirty="0" smtClean="0"/>
              <a:t>For </a:t>
            </a:r>
            <a:r>
              <a:rPr lang="en-US" altLang="zh-CN" sz="2800" dirty="0"/>
              <a:t>coordinates in the FSS, both warm-cool and soft-hard coordinate values range in [-1, +1] and the granularity of each dimension is 0.001</a:t>
            </a:r>
            <a:r>
              <a:rPr lang="en-US" altLang="zh-CN" sz="2800" dirty="0" smtClean="0"/>
              <a:t>.</a:t>
            </a:r>
            <a:endParaRPr lang="zh-CN" altLang="en-US" sz="28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Dataset Construction (Details)</a:t>
            </a:r>
            <a:endParaRPr lang="zh-CN" altLang="en-US" dirty="0"/>
          </a:p>
        </p:txBody>
      </p:sp>
      <p:sp>
        <p:nvSpPr>
          <p:cNvPr id="3" name="内容占位符 2"/>
          <p:cNvSpPr>
            <a:spLocks noGrp="1"/>
          </p:cNvSpPr>
          <p:nvPr>
            <p:ph idx="1"/>
          </p:nvPr>
        </p:nvSpPr>
        <p:spPr>
          <a:xfrm>
            <a:off x="838200" y="1825625"/>
            <a:ext cx="10515600" cy="4286651"/>
          </a:xfrm>
        </p:spPr>
        <p:txBody>
          <a:bodyPr>
            <a:normAutofit/>
          </a:bodyPr>
          <a:lstStyle/>
          <a:p>
            <a:pPr>
              <a:lnSpc>
                <a:spcPct val="100000"/>
              </a:lnSpc>
            </a:pPr>
            <a:r>
              <a:rPr lang="en-US" altLang="zh-CN" dirty="0" smtClean="0"/>
              <a:t>For </a:t>
            </a:r>
            <a:r>
              <a:rPr lang="en-US" altLang="zh-CN" dirty="0"/>
              <a:t>all the annotation features above, 20 annotators (10 males and 10 females) are invited to finish the annotation task. </a:t>
            </a:r>
            <a:endParaRPr lang="en-US" altLang="zh-CN" dirty="0" smtClean="0"/>
          </a:p>
          <a:p>
            <a:pPr>
              <a:lnSpc>
                <a:spcPct val="100000"/>
              </a:lnSpc>
            </a:pPr>
            <a:r>
              <a:rPr lang="en-US" altLang="zh-CN" dirty="0" smtClean="0"/>
              <a:t>To guarantee the reliability of annotated features, we require every annotator to achieve the relative accuracy of 95% on every annotation task</a:t>
            </a:r>
            <a:r>
              <a:rPr lang="en-US" altLang="zh-CN" dirty="0"/>
              <a:t>.</a:t>
            </a:r>
            <a:endParaRPr lang="en-US" altLang="zh-CN" dirty="0" smtClean="0"/>
          </a:p>
          <a:p>
            <a:pPr>
              <a:lnSpc>
                <a:spcPct val="100000"/>
              </a:lnSpc>
            </a:pPr>
            <a:r>
              <a:rPr lang="en-US" altLang="zh-CN" dirty="0" smtClean="0"/>
              <a:t>Each </a:t>
            </a:r>
            <a:r>
              <a:rPr lang="en-US" altLang="zh-CN" dirty="0"/>
              <a:t>attribute of each image is annotated by 3 different annotators, and the final results are voted or averaged by the original 3 results.</a:t>
            </a:r>
            <a:endParaRPr lang="zh-CN" alt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Bimodal Correlative Deep </a:t>
            </a:r>
            <a:r>
              <a:rPr lang="en-US" altLang="zh-CN" dirty="0" err="1" smtClean="0"/>
              <a:t>Autoencoder</a:t>
            </a:r>
            <a:endParaRPr lang="zh-CN" altLang="en-US" dirty="0"/>
          </a:p>
        </p:txBody>
      </p:sp>
      <p:sp>
        <p:nvSpPr>
          <p:cNvPr id="3" name="内容占位符 2"/>
          <p:cNvSpPr>
            <a:spLocks noGrp="1"/>
          </p:cNvSpPr>
          <p:nvPr>
            <p:ph idx="1"/>
          </p:nvPr>
        </p:nvSpPr>
        <p:spPr/>
        <p:txBody>
          <a:bodyPr/>
          <a:lstStyle/>
          <a:p>
            <a:pPr>
              <a:lnSpc>
                <a:spcPct val="100000"/>
              </a:lnSpc>
            </a:pPr>
            <a:r>
              <a:rPr lang="en-US" altLang="zh-CN" dirty="0"/>
              <a:t>We propose a fashion-oriented multimodal deep learning based model, Bimodal Correlative Deep </a:t>
            </a:r>
            <a:r>
              <a:rPr lang="en-US" altLang="zh-CN" dirty="0" err="1"/>
              <a:t>Autoencoder</a:t>
            </a:r>
            <a:r>
              <a:rPr lang="en-US" altLang="zh-CN" dirty="0"/>
              <a:t> (BCDA), connected with </a:t>
            </a:r>
            <a:r>
              <a:rPr lang="en-US" altLang="zh-CN" dirty="0" smtClean="0"/>
              <a:t>regression models </a:t>
            </a:r>
            <a:r>
              <a:rPr lang="en-US" altLang="zh-CN" dirty="0"/>
              <a:t>to implement the task of mapping visual features to FSS. </a:t>
            </a:r>
            <a:endParaRPr lang="en-US" altLang="zh-CN" dirty="0" smtClean="0"/>
          </a:p>
          <a:p>
            <a:pPr>
              <a:lnSpc>
                <a:spcPct val="100000"/>
              </a:lnSpc>
            </a:pPr>
            <a:r>
              <a:rPr lang="en-US" altLang="zh-CN" dirty="0" smtClean="0"/>
              <a:t>Specifically</a:t>
            </a:r>
            <a:r>
              <a:rPr lang="en-US" altLang="zh-CN" dirty="0"/>
              <a:t>, leveraging the shared representation learned by the multimodal strategy, BCDA can make full use of the internal correlation between tops and bottoms, and resolve the issue of clothing collocation.</a:t>
            </a:r>
            <a:endParaRPr lang="zh-CN" alt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365125"/>
            <a:ext cx="11204359" cy="1325563"/>
          </a:xfrm>
        </p:spPr>
        <p:txBody>
          <a:bodyPr/>
          <a:lstStyle/>
          <a:p>
            <a:r>
              <a:rPr lang="en-US" altLang="zh-CN" dirty="0" smtClean="0"/>
              <a:t>Bimodal Correlative Deep </a:t>
            </a:r>
            <a:r>
              <a:rPr lang="en-US" altLang="zh-CN" dirty="0" err="1" smtClean="0"/>
              <a:t>Autoencoder</a:t>
            </a:r>
            <a:r>
              <a:rPr lang="en-US" altLang="zh-CN" dirty="0"/>
              <a:t> (Details)</a:t>
            </a:r>
            <a:endParaRPr lang="zh-CN" altLang="en-US" dirty="0"/>
          </a:p>
        </p:txBody>
      </p:sp>
      <p:sp>
        <p:nvSpPr>
          <p:cNvPr id="3" name="内容占位符 2"/>
          <p:cNvSpPr>
            <a:spLocks noGrp="1"/>
          </p:cNvSpPr>
          <p:nvPr>
            <p:ph idx="1"/>
          </p:nvPr>
        </p:nvSpPr>
        <p:spPr>
          <a:xfrm>
            <a:off x="838200" y="1825624"/>
            <a:ext cx="10515600" cy="5032376"/>
          </a:xfrm>
        </p:spPr>
        <p:txBody>
          <a:bodyPr>
            <a:normAutofit/>
          </a:bodyPr>
          <a:lstStyle/>
          <a:p>
            <a:pPr>
              <a:lnSpc>
                <a:spcPct val="100000"/>
              </a:lnSpc>
            </a:pPr>
            <a:r>
              <a:rPr lang="en-US" altLang="zh-CN" dirty="0"/>
              <a:t>Although the traditional Deep </a:t>
            </a:r>
            <a:r>
              <a:rPr lang="en-US" altLang="zh-CN" dirty="0" err="1"/>
              <a:t>Autoencoder</a:t>
            </a:r>
            <a:r>
              <a:rPr lang="en-US" altLang="zh-CN" dirty="0"/>
              <a:t> (DA) is an approach to feature learning, it cannot make use of the internal correlation between top and bottom clothing. </a:t>
            </a:r>
            <a:r>
              <a:rPr lang="en-US" altLang="zh-CN" dirty="0" smtClean="0"/>
              <a:t>Thus </a:t>
            </a:r>
            <a:r>
              <a:rPr lang="en-US" altLang="zh-CN" dirty="0"/>
              <a:t>we take two strategies to resolve this issue: </a:t>
            </a:r>
            <a:endParaRPr lang="en-US" altLang="zh-CN" dirty="0" smtClean="0"/>
          </a:p>
          <a:p>
            <a:pPr>
              <a:lnSpc>
                <a:spcPct val="100000"/>
              </a:lnSpc>
            </a:pPr>
            <a:r>
              <a:rPr lang="en-US" altLang="zh-CN" dirty="0" smtClean="0"/>
              <a:t>1</a:t>
            </a:r>
            <a:r>
              <a:rPr lang="en-US" altLang="zh-CN" dirty="0"/>
              <a:t>) We adopt a multimodal deep learning model, Bimodal Deep </a:t>
            </a:r>
            <a:r>
              <a:rPr lang="en-US" altLang="zh-CN" dirty="0" err="1"/>
              <a:t>Autoencoder</a:t>
            </a:r>
            <a:r>
              <a:rPr lang="en-US" altLang="zh-CN" dirty="0"/>
              <a:t> (BDA</a:t>
            </a:r>
            <a:r>
              <a:rPr lang="en-US" altLang="zh-CN" dirty="0" smtClean="0"/>
              <a:t>), and </a:t>
            </a:r>
            <a:r>
              <a:rPr lang="en-US" altLang="zh-CN" dirty="0"/>
              <a:t>adapt it for fashion-oriented feature learning. Regarding tops and bottoms as two modals of clothing collocations, the shared representation learned from BDA can be regarded as the new feature representation, which serves as the input of the regression model. </a:t>
            </a:r>
            <a:endParaRPr lang="zh-CN" alt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365125"/>
            <a:ext cx="11204359" cy="1325563"/>
          </a:xfrm>
        </p:spPr>
        <p:txBody>
          <a:bodyPr/>
          <a:lstStyle/>
          <a:p>
            <a:r>
              <a:rPr lang="en-US" altLang="zh-CN" dirty="0" smtClean="0"/>
              <a:t>Bimodal Correlative Deep </a:t>
            </a:r>
            <a:r>
              <a:rPr lang="en-US" altLang="zh-CN" dirty="0" err="1" smtClean="0"/>
              <a:t>Autoencoder</a:t>
            </a:r>
            <a:r>
              <a:rPr lang="en-US" altLang="zh-CN" dirty="0"/>
              <a:t> (Details)</a:t>
            </a:r>
            <a:endParaRPr lang="zh-CN" altLang="en-US" dirty="0"/>
          </a:p>
        </p:txBody>
      </p:sp>
      <p:sp>
        <p:nvSpPr>
          <p:cNvPr id="3" name="内容占位符 2"/>
          <p:cNvSpPr>
            <a:spLocks noGrp="1"/>
          </p:cNvSpPr>
          <p:nvPr>
            <p:ph idx="1"/>
          </p:nvPr>
        </p:nvSpPr>
        <p:spPr>
          <a:xfrm>
            <a:off x="838200" y="1825624"/>
            <a:ext cx="10515600" cy="5089525"/>
          </a:xfrm>
        </p:spPr>
        <p:txBody>
          <a:bodyPr>
            <a:normAutofit/>
          </a:bodyPr>
          <a:lstStyle/>
          <a:p>
            <a:pPr>
              <a:lnSpc>
                <a:spcPct val="100000"/>
              </a:lnSpc>
            </a:pPr>
            <a:r>
              <a:rPr lang="en-US" altLang="zh-CN" dirty="0" smtClean="0"/>
              <a:t>2</a:t>
            </a:r>
            <a:r>
              <a:rPr lang="en-US" altLang="zh-CN" dirty="0"/>
              <a:t>) It is observed that for different categories (e.g. suit, coat, leggings, etc.), even clothing images with similar visual features can present different fashion effects, showing that fashion styles are influenced by clothing </a:t>
            </a:r>
            <a:r>
              <a:rPr lang="en-US" altLang="zh-CN" dirty="0" smtClean="0"/>
              <a:t>categories. So </a:t>
            </a:r>
            <a:r>
              <a:rPr lang="en-US" altLang="zh-CN" dirty="0"/>
              <a:t>we take clothing categories as correlative labels, and promote the BDA to a novel structure named Bimodal Correlative Deep </a:t>
            </a:r>
            <a:r>
              <a:rPr lang="en-US" altLang="zh-CN" dirty="0" err="1"/>
              <a:t>Autoencoder</a:t>
            </a:r>
            <a:r>
              <a:rPr lang="en-US" altLang="zh-CN" dirty="0"/>
              <a:t> (BCDA</a:t>
            </a:r>
            <a:r>
              <a:rPr lang="en-US" altLang="zh-CN" dirty="0" smtClean="0"/>
              <a:t>).</a:t>
            </a:r>
            <a:endParaRPr lang="zh-CN" alt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1233638" cy="1325563"/>
          </a:xfrm>
        </p:spPr>
        <p:txBody>
          <a:bodyPr/>
          <a:lstStyle/>
          <a:p>
            <a:r>
              <a:rPr lang="en-US" altLang="zh-CN" dirty="0" smtClean="0"/>
              <a:t>Bimodal Correlative Deep </a:t>
            </a:r>
            <a:r>
              <a:rPr lang="en-US" altLang="zh-CN" dirty="0" err="1" smtClean="0"/>
              <a:t>Autoencoder</a:t>
            </a:r>
            <a:r>
              <a:rPr lang="en-US" altLang="zh-CN" dirty="0" smtClean="0"/>
              <a:t> (Details)</a:t>
            </a:r>
            <a:endParaRPr lang="zh-CN" altLang="en-US" dirty="0"/>
          </a:p>
        </p:txBody>
      </p:sp>
      <p:sp>
        <p:nvSpPr>
          <p:cNvPr id="3" name="内容占位符 2"/>
          <p:cNvSpPr>
            <a:spLocks noGrp="1"/>
          </p:cNvSpPr>
          <p:nvPr>
            <p:ph idx="1"/>
          </p:nvPr>
        </p:nvSpPr>
        <p:spPr/>
        <p:txBody>
          <a:bodyPr/>
          <a:lstStyle/>
          <a:p>
            <a:pPr>
              <a:lnSpc>
                <a:spcPct val="100000"/>
              </a:lnSpc>
            </a:pPr>
            <a:r>
              <a:rPr lang="en-US" altLang="zh-CN" dirty="0" smtClean="0"/>
              <a:t>The structure of BCDA.</a:t>
            </a:r>
            <a:endParaRPr lang="zh-CN" altLang="en-US" dirty="0"/>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997445" y="2385666"/>
            <a:ext cx="8122550" cy="4429914"/>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1204359" cy="1325563"/>
          </a:xfrm>
        </p:spPr>
        <p:txBody>
          <a:bodyPr/>
          <a:lstStyle/>
          <a:p>
            <a:r>
              <a:rPr lang="en-US" altLang="zh-CN" dirty="0" smtClean="0"/>
              <a:t>Bimodal Correlative Deep </a:t>
            </a:r>
            <a:r>
              <a:rPr lang="en-US" altLang="zh-CN" dirty="0" err="1" smtClean="0"/>
              <a:t>Autoencoder</a:t>
            </a:r>
            <a:r>
              <a:rPr lang="en-US" altLang="zh-CN" dirty="0"/>
              <a:t> (Details)</a:t>
            </a:r>
            <a:endParaRPr lang="zh-CN" altLang="en-US" dirty="0"/>
          </a:p>
        </p:txBody>
      </p:sp>
      <p:pic>
        <p:nvPicPr>
          <p:cNvPr id="4" name="内容占位符 3" descr="屏幕剪辑"/>
          <p:cNvPicPr>
            <a:picLocks noGrp="1" noChangeAspect="1"/>
          </p:cNvPicPr>
          <p:nvPr>
            <p:ph idx="1"/>
          </p:nvPr>
        </p:nvPicPr>
        <p:blipFill>
          <a:blip r:embed="rId1" cstate="print">
            <a:extLst>
              <a:ext uri="{28A0092B-C50C-407E-A947-70E740481C1C}">
                <a14:useLocalDpi xmlns:a14="http://schemas.microsoft.com/office/drawing/2010/main" val="0"/>
              </a:ext>
            </a:extLst>
          </a:blip>
          <a:stretch>
            <a:fillRect/>
          </a:stretch>
        </p:blipFill>
        <p:spPr>
          <a:xfrm>
            <a:off x="6308850" y="1967729"/>
            <a:ext cx="5883150" cy="4092295"/>
          </a:xfrm>
        </p:spPr>
      </p:pic>
      <p:sp>
        <p:nvSpPr>
          <p:cNvPr id="5" name="内容占位符 2"/>
          <p:cNvSpPr txBox="1"/>
          <p:nvPr/>
        </p:nvSpPr>
        <p:spPr>
          <a:xfrm>
            <a:off x="838200" y="1825624"/>
            <a:ext cx="4992149" cy="49107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dirty="0" smtClean="0"/>
              <a:t>Algorithm details of BCDA.</a:t>
            </a:r>
            <a:endParaRPr lang="en-US" altLang="zh-CN" dirty="0"/>
          </a:p>
          <a:p>
            <a:pPr>
              <a:lnSpc>
                <a:spcPct val="100000"/>
              </a:lnSpc>
            </a:pPr>
            <a:r>
              <a:rPr lang="en-US" altLang="zh-CN" dirty="0" smtClean="0"/>
              <a:t>Cost function:</a:t>
            </a:r>
            <a:endParaRPr lang="en-US" altLang="zh-CN" dirty="0" smtClean="0"/>
          </a:p>
          <a:p>
            <a:pPr marL="0" indent="0">
              <a:lnSpc>
                <a:spcPct val="100000"/>
              </a:lnSpc>
              <a:buNone/>
            </a:pPr>
            <a:endParaRPr lang="en-US" altLang="zh-CN" dirty="0" smtClean="0"/>
          </a:p>
          <a:p>
            <a:pPr marL="0" indent="0">
              <a:lnSpc>
                <a:spcPct val="100000"/>
              </a:lnSpc>
              <a:buNone/>
            </a:pPr>
            <a:endParaRPr lang="en-US" altLang="zh-CN" dirty="0"/>
          </a:p>
          <a:p>
            <a:pPr marL="0" indent="0">
              <a:lnSpc>
                <a:spcPct val="100000"/>
              </a:lnSpc>
              <a:buNone/>
            </a:pPr>
            <a:endParaRPr lang="en-US" altLang="zh-CN" dirty="0"/>
          </a:p>
          <a:p>
            <a:pPr>
              <a:lnSpc>
                <a:spcPct val="100000"/>
              </a:lnSpc>
            </a:pPr>
            <a:r>
              <a:rPr lang="en-US" altLang="zh-CN" dirty="0" smtClean="0"/>
              <a:t>The optimization method we adopt is Stochastic Gradient Descent Algorithm.</a:t>
            </a:r>
            <a:endParaRPr lang="zh-CN" altLang="en-US" dirty="0"/>
          </a:p>
        </p:txBody>
      </p:sp>
      <p:pic>
        <p:nvPicPr>
          <p:cNvPr id="6" name="图片 5" descr="屏幕剪辑"/>
          <p:cNvPicPr>
            <a:picLocks noChangeAspect="1"/>
          </p:cNvPicPr>
          <p:nvPr/>
        </p:nvPicPr>
        <p:blipFill rotWithShape="1">
          <a:blip r:embed="rId2" cstate="print">
            <a:extLst>
              <a:ext uri="{28A0092B-C50C-407E-A947-70E740481C1C}">
                <a14:useLocalDpi xmlns:a14="http://schemas.microsoft.com/office/drawing/2010/main" val="0"/>
              </a:ext>
            </a:extLst>
          </a:blip>
          <a:srcRect l="3122" r="8513"/>
          <a:stretch>
            <a:fillRect/>
          </a:stretch>
        </p:blipFill>
        <p:spPr>
          <a:xfrm>
            <a:off x="947953" y="3061954"/>
            <a:ext cx="5000003" cy="1455546"/>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74825" y="6381750"/>
            <a:ext cx="8621713" cy="337185"/>
          </a:xfrm>
          <a:prstGeom prst="rect">
            <a:avLst/>
          </a:prstGeom>
        </p:spPr>
        <p:txBody>
          <a:bodyPr>
            <a:spAutoFit/>
          </a:bodyPr>
          <a:lstStyle/>
          <a:p>
            <a:pPr eaLnBrk="1" hangingPunct="1">
              <a:defRPr/>
            </a:pPr>
            <a:r>
              <a:rPr lang="en-US" altLang="zh-CN" sz="1600" dirty="0" err="1">
                <a:latin typeface="Times New Roman" panose="02020603050405020304"/>
                <a:ea typeface="微软雅黑 Light" panose="020B0502040204020203" pitchFamily="34" charset="-122"/>
              </a:rPr>
              <a:t>Jia</a:t>
            </a:r>
            <a:r>
              <a:rPr lang="en-US" altLang="zh-CN" sz="1600" dirty="0">
                <a:latin typeface="Times New Roman" panose="02020603050405020304"/>
                <a:ea typeface="微软雅黑 Light" panose="020B0502040204020203" pitchFamily="34" charset="-122"/>
              </a:rPr>
              <a:t> </a:t>
            </a:r>
            <a:r>
              <a:rPr lang="en-US" altLang="zh-CN" sz="1600" dirty="0" err="1">
                <a:latin typeface="Times New Roman" panose="02020603050405020304"/>
                <a:ea typeface="微软雅黑 Light" panose="020B0502040204020203" pitchFamily="34" charset="-122"/>
              </a:rPr>
              <a:t>Jia</a:t>
            </a:r>
            <a:r>
              <a:rPr lang="en-US" altLang="zh-CN" sz="1600" dirty="0">
                <a:latin typeface="Times New Roman" panose="02020603050405020304"/>
                <a:ea typeface="微软雅黑 Light" panose="020B0502040204020203" pitchFamily="34" charset="-122"/>
              </a:rPr>
              <a:t>, </a:t>
            </a:r>
            <a:r>
              <a:rPr lang="en-US" altLang="zh-CN" sz="1600" dirty="0" err="1">
                <a:latin typeface="Times New Roman" panose="02020603050405020304"/>
                <a:ea typeface="微软雅黑 Light" panose="020B0502040204020203" pitchFamily="34" charset="-122"/>
              </a:rPr>
              <a:t>etc</a:t>
            </a:r>
            <a:r>
              <a:rPr lang="en-US" altLang="zh-CN" sz="1600" dirty="0">
                <a:latin typeface="Times New Roman" panose="02020603050405020304"/>
                <a:ea typeface="微软雅黑 Light" panose="020B0502040204020203" pitchFamily="34" charset="-122"/>
              </a:rPr>
              <a:t>,. Learning to Appreciate the Aesthetic Effects of Clothing, AAAI 2016</a:t>
            </a:r>
            <a:endParaRPr lang="zh-CN" altLang="en-US" sz="1600" dirty="0">
              <a:latin typeface="Times New Roman" panose="02020603050405020304"/>
              <a:ea typeface="微软雅黑 Light" panose="020B0502040204020203" pitchFamily="34" charset="-122"/>
            </a:endParaRPr>
          </a:p>
        </p:txBody>
      </p:sp>
      <p:pic>
        <p:nvPicPr>
          <p:cNvPr id="5" name="图片 7"/>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300480" y="1350645"/>
            <a:ext cx="10231755" cy="4622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p:cNvSpPr txBox="1"/>
          <p:nvPr/>
        </p:nvSpPr>
        <p:spPr bwMode="auto">
          <a:xfrm>
            <a:off x="1272540" y="386080"/>
            <a:ext cx="9906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ctr" defTabSz="685800" rtl="0" fontAlgn="base">
              <a:lnSpc>
                <a:spcPct val="90000"/>
              </a:lnSpc>
              <a:spcBef>
                <a:spcPct val="0"/>
              </a:spcBef>
              <a:spcAft>
                <a:spcPct val="0"/>
              </a:spcAft>
              <a:defRPr sz="45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2pPr>
            <a:lvl3pPr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3pPr>
            <a:lvl4pPr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4pPr>
            <a:lvl5pPr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9pPr>
          </a:lstStyle>
          <a:p>
            <a:pPr eaLnBrk="1" hangingPunct="1">
              <a:defRPr/>
            </a:pPr>
            <a:r>
              <a:rPr lang="en-US" altLang="zh-CN" sz="3200" b="1" dirty="0" smtClean="0">
                <a:solidFill>
                  <a:schemeClr val="tx1"/>
                </a:solidFill>
                <a:latin typeface="+mn-lt"/>
                <a:ea typeface="微软雅黑 Light" panose="020B0502040204020203" pitchFamily="34" charset="-122"/>
              </a:rPr>
              <a:t>Learning to Appreciate the Aesthetic Effects of Clothing</a:t>
            </a:r>
            <a:endParaRPr lang="en-US" altLang="zh-CN" sz="3200" b="1" dirty="0" smtClean="0">
              <a:solidFill>
                <a:schemeClr val="tx1"/>
              </a:solidFill>
              <a:latin typeface="+mn-lt"/>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Experiments</a:t>
            </a:r>
            <a:endParaRPr lang="zh-CN" altLang="en-US" dirty="0"/>
          </a:p>
        </p:txBody>
      </p:sp>
      <p:sp>
        <p:nvSpPr>
          <p:cNvPr id="3" name="内容占位符 2"/>
          <p:cNvSpPr>
            <a:spLocks noGrp="1"/>
          </p:cNvSpPr>
          <p:nvPr>
            <p:ph idx="1"/>
          </p:nvPr>
        </p:nvSpPr>
        <p:spPr/>
        <p:txBody>
          <a:bodyPr/>
          <a:lstStyle/>
          <a:p>
            <a:pPr>
              <a:lnSpc>
                <a:spcPct val="100000"/>
              </a:lnSpc>
            </a:pPr>
            <a:r>
              <a:rPr lang="en-US" altLang="zh-CN" dirty="0" smtClean="0"/>
              <a:t>Metric</a:t>
            </a:r>
            <a:endParaRPr lang="en-US" altLang="zh-CN" dirty="0" smtClean="0"/>
          </a:p>
          <a:p>
            <a:pPr lvl="1">
              <a:lnSpc>
                <a:spcPct val="100000"/>
              </a:lnSpc>
            </a:pPr>
            <a:r>
              <a:rPr lang="en-US" altLang="zh-CN" sz="2800" dirty="0"/>
              <a:t>To evaluate the mapping effects between visual features and coordinate values in FSS, we calculate the error between predicted coordinate values and annotated coordinate values. </a:t>
            </a:r>
            <a:endParaRPr lang="en-US" altLang="zh-CN" sz="2800" dirty="0" smtClean="0"/>
          </a:p>
          <a:p>
            <a:pPr lvl="1">
              <a:lnSpc>
                <a:spcPct val="100000"/>
              </a:lnSpc>
            </a:pPr>
            <a:r>
              <a:rPr lang="en-US" altLang="zh-CN" sz="2800" dirty="0" smtClean="0"/>
              <a:t>The </a:t>
            </a:r>
            <a:r>
              <a:rPr lang="en-US" altLang="zh-CN" sz="2800" dirty="0"/>
              <a:t>error is measured by mean squared error (MSE). </a:t>
            </a:r>
            <a:endParaRPr lang="en-US" altLang="zh-CN" sz="2800" dirty="0" smtClean="0"/>
          </a:p>
          <a:p>
            <a:pPr marL="457200" lvl="1" indent="0">
              <a:lnSpc>
                <a:spcPct val="100000"/>
              </a:lnSpc>
              <a:buNone/>
            </a:pPr>
            <a:endParaRPr lang="en-US" altLang="zh-CN" sz="2800" dirty="0" smtClean="0"/>
          </a:p>
          <a:p>
            <a:pPr marL="457200" lvl="1" indent="0">
              <a:lnSpc>
                <a:spcPct val="100000"/>
              </a:lnSpc>
              <a:buNone/>
            </a:pPr>
            <a:endParaRPr lang="en-US" altLang="zh-CN" sz="2800" dirty="0" smtClean="0"/>
          </a:p>
          <a:p>
            <a:pPr lvl="1">
              <a:lnSpc>
                <a:spcPct val="100000"/>
              </a:lnSpc>
            </a:pPr>
            <a:r>
              <a:rPr lang="en-US" altLang="zh-CN" sz="2800" dirty="0" smtClean="0"/>
              <a:t>All </a:t>
            </a:r>
            <a:r>
              <a:rPr lang="en-US" altLang="zh-CN" sz="2800" dirty="0"/>
              <a:t>the experiments are performed on 5-folder cross-validation.</a:t>
            </a:r>
            <a:endParaRPr lang="zh-CN" altLang="en-US" sz="2800" dirty="0"/>
          </a:p>
        </p:txBody>
      </p:sp>
      <p:pic>
        <p:nvPicPr>
          <p:cNvPr id="4" name="图片 3" descr="屏幕剪辑"/>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032431" y="4191895"/>
            <a:ext cx="3050411" cy="896027"/>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Experiments</a:t>
            </a:r>
            <a:endParaRPr lang="zh-CN" altLang="en-US" dirty="0"/>
          </a:p>
        </p:txBody>
      </p:sp>
      <p:sp>
        <p:nvSpPr>
          <p:cNvPr id="3" name="内容占位符 2"/>
          <p:cNvSpPr>
            <a:spLocks noGrp="1"/>
          </p:cNvSpPr>
          <p:nvPr>
            <p:ph idx="1"/>
          </p:nvPr>
        </p:nvSpPr>
        <p:spPr>
          <a:xfrm>
            <a:off x="838200" y="1825624"/>
            <a:ext cx="7752127" cy="5032376"/>
          </a:xfrm>
        </p:spPr>
        <p:txBody>
          <a:bodyPr>
            <a:normAutofit/>
          </a:bodyPr>
          <a:lstStyle/>
          <a:p>
            <a:pPr>
              <a:lnSpc>
                <a:spcPct val="100000"/>
              </a:lnSpc>
            </a:pPr>
            <a:r>
              <a:rPr lang="en-US" altLang="zh-CN" dirty="0" smtClean="0"/>
              <a:t>Performance of different </a:t>
            </a:r>
            <a:r>
              <a:rPr lang="en-US" altLang="zh-CN" dirty="0" err="1" smtClean="0"/>
              <a:t>autoencoders</a:t>
            </a:r>
            <a:r>
              <a:rPr lang="en-US" altLang="zh-CN" sz="2800" dirty="0" smtClean="0"/>
              <a:t>.</a:t>
            </a:r>
            <a:endParaRPr lang="en-US" altLang="zh-CN" sz="2800" dirty="0" smtClean="0"/>
          </a:p>
          <a:p>
            <a:pPr lvl="1">
              <a:lnSpc>
                <a:spcPct val="100000"/>
              </a:lnSpc>
            </a:pPr>
            <a:r>
              <a:rPr lang="en-US" altLang="zh-CN" dirty="0"/>
              <a:t>Using the same regression model Support Vector Machine (SVM</a:t>
            </a:r>
            <a:r>
              <a:rPr lang="en-US" altLang="zh-CN" dirty="0" smtClean="0"/>
              <a:t>), we </a:t>
            </a:r>
            <a:r>
              <a:rPr lang="en-US" altLang="zh-CN" dirty="0"/>
              <a:t>compare the proposed BCDA with other different </a:t>
            </a:r>
            <a:r>
              <a:rPr lang="en-US" altLang="zh-CN" dirty="0" err="1"/>
              <a:t>autoencoder</a:t>
            </a:r>
            <a:r>
              <a:rPr lang="en-US" altLang="zh-CN" dirty="0"/>
              <a:t> </a:t>
            </a:r>
            <a:r>
              <a:rPr lang="en-US" altLang="zh-CN" dirty="0" smtClean="0"/>
              <a:t>settings. </a:t>
            </a:r>
            <a:endParaRPr lang="en-US" altLang="zh-CN" dirty="0" smtClean="0"/>
          </a:p>
          <a:p>
            <a:pPr lvl="1">
              <a:lnSpc>
                <a:spcPct val="100000"/>
              </a:lnSpc>
            </a:pPr>
            <a:r>
              <a:rPr lang="en-US" altLang="zh-CN" dirty="0" smtClean="0"/>
              <a:t>The bimodal </a:t>
            </a:r>
            <a:r>
              <a:rPr lang="en-US" altLang="zh-CN" dirty="0"/>
              <a:t>strategy (with/without </a:t>
            </a:r>
            <a:r>
              <a:rPr lang="en-US" altLang="zh-CN" dirty="0" smtClean="0"/>
              <a:t>“B”) takes </a:t>
            </a:r>
            <a:r>
              <a:rPr lang="en-US" altLang="zh-CN" dirty="0"/>
              <a:t>effect, which indicates that top and bottom do have a correlation at feature level. </a:t>
            </a:r>
            <a:endParaRPr lang="en-US" altLang="zh-CN" dirty="0" smtClean="0"/>
          </a:p>
          <a:p>
            <a:pPr lvl="1">
              <a:lnSpc>
                <a:spcPct val="100000"/>
              </a:lnSpc>
            </a:pPr>
            <a:r>
              <a:rPr lang="en-US" altLang="zh-CN" dirty="0" smtClean="0"/>
              <a:t>The </a:t>
            </a:r>
            <a:r>
              <a:rPr lang="en-US" altLang="zh-CN" dirty="0"/>
              <a:t>correlative-label strategy (with/without </a:t>
            </a:r>
            <a:r>
              <a:rPr lang="en-US" altLang="zh-CN" dirty="0" smtClean="0"/>
              <a:t>“C”) </a:t>
            </a:r>
            <a:r>
              <a:rPr lang="en-US" altLang="zh-CN" dirty="0"/>
              <a:t>contributes to the result too, proving that clothing categories have impact on fashion styles indeed. </a:t>
            </a:r>
            <a:endParaRPr lang="zh-CN" altLang="en-US" dirty="0"/>
          </a:p>
        </p:txBody>
      </p:sp>
      <p:pic>
        <p:nvPicPr>
          <p:cNvPr id="5" name="图片 4" descr="屏幕剪辑"/>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917272" y="2206624"/>
            <a:ext cx="3068540" cy="2191151"/>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Experiments</a:t>
            </a:r>
            <a:endParaRPr lang="zh-CN" altLang="en-US" dirty="0"/>
          </a:p>
        </p:txBody>
      </p:sp>
      <p:sp>
        <p:nvSpPr>
          <p:cNvPr id="3" name="内容占位符 2"/>
          <p:cNvSpPr>
            <a:spLocks noGrp="1"/>
          </p:cNvSpPr>
          <p:nvPr>
            <p:ph idx="1"/>
          </p:nvPr>
        </p:nvSpPr>
        <p:spPr>
          <a:xfrm>
            <a:off x="838200" y="1825624"/>
            <a:ext cx="8180294" cy="4364506"/>
          </a:xfrm>
        </p:spPr>
        <p:txBody>
          <a:bodyPr>
            <a:normAutofit/>
          </a:bodyPr>
          <a:lstStyle/>
          <a:p>
            <a:pPr>
              <a:lnSpc>
                <a:spcPct val="100000"/>
              </a:lnSpc>
            </a:pPr>
            <a:r>
              <a:rPr lang="en-US" altLang="zh-CN" dirty="0"/>
              <a:t>Performance of different regression </a:t>
            </a:r>
            <a:r>
              <a:rPr lang="en-US" altLang="zh-CN" dirty="0" smtClean="0"/>
              <a:t>models.</a:t>
            </a:r>
            <a:endParaRPr lang="en-US" altLang="zh-CN" dirty="0" smtClean="0"/>
          </a:p>
          <a:p>
            <a:pPr lvl="1">
              <a:lnSpc>
                <a:spcPct val="100000"/>
              </a:lnSpc>
            </a:pPr>
            <a:r>
              <a:rPr lang="en-US" altLang="zh-CN" dirty="0" smtClean="0"/>
              <a:t>Using </a:t>
            </a:r>
            <a:r>
              <a:rPr lang="en-US" altLang="zh-CN" dirty="0"/>
              <a:t>the proposed BCDA, we also make several comparisons among different regression models including Decision Tree (</a:t>
            </a:r>
            <a:r>
              <a:rPr lang="en-US" altLang="zh-CN" dirty="0" smtClean="0"/>
              <a:t>D-Tree), </a:t>
            </a:r>
            <a:r>
              <a:rPr lang="en-US" altLang="zh-CN" dirty="0"/>
              <a:t>K-Nearest Neighbors (KNN</a:t>
            </a:r>
            <a:r>
              <a:rPr lang="en-US" altLang="zh-CN" dirty="0" smtClean="0"/>
              <a:t>), Deep </a:t>
            </a:r>
            <a:r>
              <a:rPr lang="en-US" altLang="zh-CN" dirty="0"/>
              <a:t>Neural Network (DNN</a:t>
            </a:r>
            <a:r>
              <a:rPr lang="en-US" altLang="zh-CN" dirty="0" smtClean="0"/>
              <a:t>), Linear </a:t>
            </a:r>
            <a:r>
              <a:rPr lang="en-US" altLang="zh-CN" dirty="0"/>
              <a:t>Regression (LR</a:t>
            </a:r>
            <a:r>
              <a:rPr lang="en-US" altLang="zh-CN" dirty="0" smtClean="0"/>
              <a:t>), </a:t>
            </a:r>
            <a:r>
              <a:rPr lang="en-US" altLang="zh-CN" dirty="0"/>
              <a:t>and Support Vector Machine (SVM). </a:t>
            </a:r>
            <a:endParaRPr lang="en-US" altLang="zh-CN" dirty="0" smtClean="0"/>
          </a:p>
          <a:p>
            <a:pPr lvl="1">
              <a:lnSpc>
                <a:spcPct val="100000"/>
              </a:lnSpc>
            </a:pPr>
            <a:r>
              <a:rPr lang="en-US" altLang="zh-CN" dirty="0" smtClean="0"/>
              <a:t>D-Tree </a:t>
            </a:r>
            <a:r>
              <a:rPr lang="en-US" altLang="zh-CN" dirty="0"/>
              <a:t>and KNN have the worst </a:t>
            </a:r>
            <a:r>
              <a:rPr lang="en-US" altLang="zh-CN" dirty="0" smtClean="0"/>
              <a:t>performance, while LR and SVM prove to be effective regression models in our task. </a:t>
            </a:r>
            <a:endParaRPr lang="en-US" altLang="zh-CN" dirty="0" smtClean="0"/>
          </a:p>
          <a:p>
            <a:pPr lvl="1">
              <a:lnSpc>
                <a:spcPct val="100000"/>
              </a:lnSpc>
            </a:pPr>
            <a:r>
              <a:rPr lang="en-US" altLang="zh-CN" dirty="0" smtClean="0"/>
              <a:t>In </a:t>
            </a:r>
            <a:r>
              <a:rPr lang="en-US" altLang="zh-CN" dirty="0"/>
              <a:t>the following experiments and demonstrations, we take the best performing SVM as the regression model.</a:t>
            </a:r>
            <a:endParaRPr lang="zh-CN" altLang="en-US" sz="2400" dirty="0"/>
          </a:p>
        </p:txBody>
      </p:sp>
      <p:pic>
        <p:nvPicPr>
          <p:cNvPr id="7" name="图片 6" descr="屏幕剪辑"/>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282912" y="2090158"/>
            <a:ext cx="2761158" cy="2051536"/>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Experiments</a:t>
            </a:r>
            <a:endParaRPr lang="zh-CN" altLang="en-US" dirty="0"/>
          </a:p>
        </p:txBody>
      </p:sp>
      <p:sp>
        <p:nvSpPr>
          <p:cNvPr id="3" name="内容占位符 2"/>
          <p:cNvSpPr>
            <a:spLocks noGrp="1"/>
          </p:cNvSpPr>
          <p:nvPr>
            <p:ph idx="1"/>
          </p:nvPr>
        </p:nvSpPr>
        <p:spPr>
          <a:xfrm>
            <a:off x="838200" y="1825624"/>
            <a:ext cx="6544235" cy="4364506"/>
          </a:xfrm>
        </p:spPr>
        <p:txBody>
          <a:bodyPr>
            <a:normAutofit/>
          </a:bodyPr>
          <a:lstStyle/>
          <a:p>
            <a:pPr>
              <a:lnSpc>
                <a:spcPct val="100000"/>
              </a:lnSpc>
            </a:pPr>
            <a:r>
              <a:rPr lang="en-US" altLang="zh-CN" dirty="0" smtClean="0"/>
              <a:t>Contribution </a:t>
            </a:r>
            <a:r>
              <a:rPr lang="en-US" altLang="zh-CN" dirty="0"/>
              <a:t>of top and bottom </a:t>
            </a:r>
            <a:r>
              <a:rPr lang="en-US" altLang="zh-CN" dirty="0" smtClean="0"/>
              <a:t>features.</a:t>
            </a:r>
            <a:endParaRPr lang="en-US" altLang="zh-CN" dirty="0" smtClean="0"/>
          </a:p>
          <a:p>
            <a:pPr lvl="1">
              <a:lnSpc>
                <a:spcPct val="100000"/>
              </a:lnSpc>
            </a:pPr>
            <a:r>
              <a:rPr lang="en-US" altLang="zh-CN" sz="2800" dirty="0" smtClean="0"/>
              <a:t>Top </a:t>
            </a:r>
            <a:r>
              <a:rPr lang="en-US" altLang="zh-CN" sz="2800" dirty="0"/>
              <a:t>features contribute more than bottom features, which is in accordance with our ordinary feelings that tops count more in clothing collocation. </a:t>
            </a:r>
            <a:endParaRPr lang="zh-CN" altLang="en-US" sz="1800"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821705" y="1833372"/>
            <a:ext cx="4258355" cy="3728306"/>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Experiments</a:t>
            </a:r>
            <a:endParaRPr lang="zh-CN" altLang="en-US" dirty="0"/>
          </a:p>
        </p:txBody>
      </p:sp>
      <p:sp>
        <p:nvSpPr>
          <p:cNvPr id="3" name="内容占位符 2"/>
          <p:cNvSpPr>
            <a:spLocks noGrp="1"/>
          </p:cNvSpPr>
          <p:nvPr>
            <p:ph idx="1"/>
          </p:nvPr>
        </p:nvSpPr>
        <p:spPr>
          <a:xfrm>
            <a:off x="838200" y="1825624"/>
            <a:ext cx="6665259" cy="4364506"/>
          </a:xfrm>
        </p:spPr>
        <p:txBody>
          <a:bodyPr>
            <a:normAutofit/>
          </a:bodyPr>
          <a:lstStyle/>
          <a:p>
            <a:pPr>
              <a:lnSpc>
                <a:spcPct val="100000"/>
              </a:lnSpc>
            </a:pPr>
            <a:r>
              <a:rPr lang="en-US" altLang="zh-CN" dirty="0" smtClean="0"/>
              <a:t>Contribution </a:t>
            </a:r>
            <a:r>
              <a:rPr lang="en-US" altLang="zh-CN" dirty="0"/>
              <a:t>of color </a:t>
            </a:r>
            <a:r>
              <a:rPr lang="en-US" altLang="zh-CN" dirty="0" smtClean="0"/>
              <a:t>and </a:t>
            </a:r>
            <a:r>
              <a:rPr lang="en-US" altLang="zh-CN" dirty="0"/>
              <a:t>pattern </a:t>
            </a:r>
            <a:r>
              <a:rPr lang="en-US" altLang="zh-CN" dirty="0" smtClean="0"/>
              <a:t>features.</a:t>
            </a:r>
            <a:endParaRPr lang="en-US" altLang="zh-CN" dirty="0" smtClean="0"/>
          </a:p>
          <a:p>
            <a:pPr lvl="1">
              <a:lnSpc>
                <a:spcPct val="100000"/>
              </a:lnSpc>
            </a:pPr>
            <a:r>
              <a:rPr lang="en-US" altLang="zh-CN" sz="2800" dirty="0" smtClean="0"/>
              <a:t>It </a:t>
            </a:r>
            <a:r>
              <a:rPr lang="en-US" altLang="zh-CN" sz="2800" dirty="0"/>
              <a:t>shows that pattern features perform better than color features, probably because patterns' combination has more influence on fashion </a:t>
            </a:r>
            <a:r>
              <a:rPr lang="en-US" altLang="zh-CN" sz="2800" dirty="0" smtClean="0"/>
              <a:t>collocations.</a:t>
            </a:r>
            <a:endParaRPr lang="zh-CN" altLang="en-US" sz="1400"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926745" y="1842711"/>
            <a:ext cx="4056610" cy="3544195"/>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Experiments</a:t>
            </a:r>
            <a:endParaRPr lang="zh-CN" altLang="en-US" dirty="0"/>
          </a:p>
        </p:txBody>
      </p:sp>
      <p:sp>
        <p:nvSpPr>
          <p:cNvPr id="3" name="内容占位符 2"/>
          <p:cNvSpPr>
            <a:spLocks noGrp="1"/>
          </p:cNvSpPr>
          <p:nvPr>
            <p:ph idx="1"/>
          </p:nvPr>
        </p:nvSpPr>
        <p:spPr>
          <a:xfrm>
            <a:off x="838200" y="1825624"/>
            <a:ext cx="7082118" cy="4364506"/>
          </a:xfrm>
        </p:spPr>
        <p:txBody>
          <a:bodyPr>
            <a:normAutofit/>
          </a:bodyPr>
          <a:lstStyle/>
          <a:p>
            <a:pPr>
              <a:lnSpc>
                <a:spcPct val="100000"/>
              </a:lnSpc>
            </a:pPr>
            <a:r>
              <a:rPr lang="en-US" altLang="zh-CN" dirty="0"/>
              <a:t>Training data </a:t>
            </a:r>
            <a:r>
              <a:rPr lang="en-US" altLang="zh-CN" dirty="0" smtClean="0"/>
              <a:t>size </a:t>
            </a:r>
            <a:r>
              <a:rPr lang="en-US" altLang="zh-CN" dirty="0"/>
              <a:t>analyses</a:t>
            </a:r>
            <a:r>
              <a:rPr lang="en-US" altLang="zh-CN" dirty="0" smtClean="0"/>
              <a:t>.</a:t>
            </a:r>
            <a:endParaRPr lang="en-US" altLang="zh-CN" dirty="0" smtClean="0"/>
          </a:p>
          <a:p>
            <a:pPr lvl="1">
              <a:lnSpc>
                <a:spcPct val="100000"/>
              </a:lnSpc>
            </a:pPr>
            <a:r>
              <a:rPr lang="en-US" altLang="zh-CN" sz="2800" dirty="0" smtClean="0"/>
              <a:t>We </a:t>
            </a:r>
            <a:r>
              <a:rPr lang="en-US" altLang="zh-CN" sz="2800" dirty="0"/>
              <a:t>can find that as the scale of training data increases the performance gets better. </a:t>
            </a:r>
            <a:endParaRPr lang="en-US" altLang="zh-CN" sz="2800" dirty="0" smtClean="0"/>
          </a:p>
          <a:p>
            <a:pPr lvl="1">
              <a:lnSpc>
                <a:spcPct val="100000"/>
              </a:lnSpc>
            </a:pPr>
            <a:r>
              <a:rPr lang="en-US" altLang="zh-CN" sz="2800" dirty="0" smtClean="0"/>
              <a:t>With </a:t>
            </a:r>
            <a:r>
              <a:rPr lang="en-US" altLang="zh-CN" sz="2800" dirty="0"/>
              <a:t>the size over 25000, the performance almost reaches convergence. </a:t>
            </a:r>
            <a:endParaRPr lang="en-US" altLang="zh-CN" sz="2800" dirty="0" smtClean="0"/>
          </a:p>
          <a:p>
            <a:pPr lvl="1">
              <a:lnSpc>
                <a:spcPct val="100000"/>
              </a:lnSpc>
            </a:pPr>
            <a:r>
              <a:rPr lang="en-US" altLang="zh-CN" sz="2800" dirty="0" smtClean="0"/>
              <a:t>Therefore</a:t>
            </a:r>
            <a:r>
              <a:rPr lang="en-US" altLang="zh-CN" sz="2800" dirty="0"/>
              <a:t>, the size of our whole dataset (32133) is a proper number. </a:t>
            </a:r>
            <a:endParaRPr lang="zh-CN" altLang="en-US" sz="1050"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165280" y="2132594"/>
            <a:ext cx="3818716" cy="2676971"/>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Experiments</a:t>
            </a:r>
            <a:endParaRPr lang="zh-CN" altLang="en-US" dirty="0"/>
          </a:p>
        </p:txBody>
      </p:sp>
      <p:sp>
        <p:nvSpPr>
          <p:cNvPr id="3" name="内容占位符 2"/>
          <p:cNvSpPr>
            <a:spLocks noGrp="1"/>
          </p:cNvSpPr>
          <p:nvPr>
            <p:ph idx="1"/>
          </p:nvPr>
        </p:nvSpPr>
        <p:spPr>
          <a:xfrm>
            <a:off x="838200" y="1825624"/>
            <a:ext cx="6665259" cy="4364506"/>
          </a:xfrm>
        </p:spPr>
        <p:txBody>
          <a:bodyPr>
            <a:normAutofit/>
          </a:bodyPr>
          <a:lstStyle/>
          <a:p>
            <a:pPr>
              <a:lnSpc>
                <a:spcPct val="100000"/>
              </a:lnSpc>
            </a:pPr>
            <a:r>
              <a:rPr lang="en-US" altLang="zh-CN" dirty="0"/>
              <a:t>Hidden layer number </a:t>
            </a:r>
            <a:r>
              <a:rPr lang="en-US" altLang="zh-CN" dirty="0" smtClean="0"/>
              <a:t>analyses.</a:t>
            </a:r>
            <a:endParaRPr lang="en-US" altLang="zh-CN" dirty="0" smtClean="0"/>
          </a:p>
          <a:p>
            <a:pPr lvl="1">
              <a:lnSpc>
                <a:spcPct val="100000"/>
              </a:lnSpc>
            </a:pPr>
            <a:r>
              <a:rPr lang="en-US" altLang="zh-CN" dirty="0" smtClean="0"/>
              <a:t>Theoretically</a:t>
            </a:r>
            <a:r>
              <a:rPr lang="en-US" altLang="zh-CN" dirty="0"/>
              <a:t>, the description ability of BCDA can be improved by </a:t>
            </a:r>
            <a:r>
              <a:rPr lang="en-US" altLang="zh-CN" dirty="0" smtClean="0"/>
              <a:t>adding more </a:t>
            </a:r>
            <a:r>
              <a:rPr lang="en-US" altLang="zh-CN" dirty="0"/>
              <a:t>layers</a:t>
            </a:r>
            <a:r>
              <a:rPr lang="en-US" altLang="zh-CN" dirty="0" smtClean="0"/>
              <a:t>.</a:t>
            </a:r>
            <a:endParaRPr lang="en-US" altLang="zh-CN" dirty="0" smtClean="0"/>
          </a:p>
          <a:p>
            <a:pPr lvl="1">
              <a:lnSpc>
                <a:spcPct val="100000"/>
              </a:lnSpc>
            </a:pPr>
            <a:r>
              <a:rPr lang="en-US" altLang="zh-CN" dirty="0" smtClean="0"/>
              <a:t>According to the figure, the </a:t>
            </a:r>
            <a:r>
              <a:rPr lang="en-US" altLang="zh-CN" dirty="0"/>
              <a:t>performance do increase with layer number less than 5, but get worse after the number become larger because of overfitting. </a:t>
            </a:r>
            <a:endParaRPr lang="en-US" altLang="zh-CN" dirty="0" smtClean="0"/>
          </a:p>
          <a:p>
            <a:pPr lvl="1">
              <a:lnSpc>
                <a:spcPct val="100000"/>
              </a:lnSpc>
            </a:pPr>
            <a:r>
              <a:rPr lang="en-US" altLang="zh-CN" dirty="0" smtClean="0"/>
              <a:t>Therefore</a:t>
            </a:r>
            <a:r>
              <a:rPr lang="en-US" altLang="zh-CN" dirty="0"/>
              <a:t>, we take 5 layers in our experiments. </a:t>
            </a:r>
            <a:endParaRPr lang="zh-CN" altLang="en-US" sz="1000"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938247" y="1948816"/>
            <a:ext cx="3977080" cy="2783285"/>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Task</a:t>
            </a:r>
            <a:endParaRPr lang="zh-CN" altLang="en-US" dirty="0"/>
          </a:p>
        </p:txBody>
      </p:sp>
      <p:sp>
        <p:nvSpPr>
          <p:cNvPr id="3" name="内容占位符 2"/>
          <p:cNvSpPr>
            <a:spLocks noGrp="1"/>
          </p:cNvSpPr>
          <p:nvPr>
            <p:ph idx="1"/>
          </p:nvPr>
        </p:nvSpPr>
        <p:spPr>
          <a:xfrm>
            <a:off x="838200" y="1825624"/>
            <a:ext cx="10860464" cy="4829700"/>
          </a:xfrm>
        </p:spPr>
        <p:txBody>
          <a:bodyPr>
            <a:normAutofit/>
          </a:bodyPr>
          <a:lstStyle/>
          <a:p>
            <a:pPr>
              <a:lnSpc>
                <a:spcPct val="100000"/>
              </a:lnSpc>
            </a:pPr>
            <a:r>
              <a:rPr lang="en-US" altLang="zh-CN" dirty="0" smtClean="0"/>
              <a:t>Data files</a:t>
            </a:r>
            <a:endParaRPr lang="en-US" altLang="zh-CN" dirty="0" smtClean="0"/>
          </a:p>
          <a:p>
            <a:pPr lvl="1">
              <a:lnSpc>
                <a:spcPct val="100000"/>
              </a:lnSpc>
            </a:pPr>
            <a:r>
              <a:rPr lang="en-US" altLang="zh-CN" sz="2800" dirty="0" smtClean="0"/>
              <a:t>fashion_train.csv: training data, 25706 rows * 139 cols</a:t>
            </a:r>
            <a:endParaRPr lang="en-US" altLang="zh-CN" sz="2800" dirty="0" smtClean="0"/>
          </a:p>
          <a:p>
            <a:pPr lvl="1">
              <a:lnSpc>
                <a:spcPct val="100000"/>
              </a:lnSpc>
            </a:pPr>
            <a:r>
              <a:rPr lang="en-US" altLang="zh-CN" sz="2800" dirty="0" smtClean="0"/>
              <a:t>fashion_test.csv: test data, 6427 rows * 139 cols</a:t>
            </a:r>
            <a:endParaRPr lang="en-US" altLang="zh-CN" sz="2800" dirty="0" smtClean="0"/>
          </a:p>
          <a:p>
            <a:pPr lvl="1">
              <a:lnSpc>
                <a:spcPct val="100000"/>
              </a:lnSpc>
            </a:pPr>
            <a:r>
              <a:rPr lang="en-US" altLang="zh-CN" sz="2800" dirty="0" smtClean="0"/>
              <a:t>feature_table.xlsx: definitions of every feature column</a:t>
            </a:r>
            <a:endParaRPr lang="en-US" altLang="zh-CN" sz="2800" dirty="0" smtClean="0"/>
          </a:p>
          <a:p>
            <a:pPr>
              <a:lnSpc>
                <a:spcPct val="100000"/>
              </a:lnSpc>
            </a:pPr>
            <a:r>
              <a:rPr lang="en-US" altLang="zh-CN" dirty="0" smtClean="0"/>
              <a:t>Data format</a:t>
            </a:r>
            <a:endParaRPr lang="en-US" altLang="zh-CN" dirty="0" smtClean="0"/>
          </a:p>
          <a:p>
            <a:pPr lvl="1">
              <a:lnSpc>
                <a:spcPct val="100000"/>
              </a:lnSpc>
            </a:pPr>
            <a:r>
              <a:rPr lang="en-US" altLang="zh-CN" sz="2800" dirty="0" smtClean="0"/>
              <a:t>Data have been randomly split into 4:1 ratio of training and test set</a:t>
            </a:r>
            <a:endParaRPr lang="en-US" altLang="zh-CN" sz="2800" dirty="0" smtClean="0"/>
          </a:p>
          <a:p>
            <a:pPr lvl="1">
              <a:lnSpc>
                <a:spcPct val="100000"/>
              </a:lnSpc>
            </a:pPr>
            <a:r>
              <a:rPr lang="en-US" altLang="zh-CN" sz="2800" dirty="0" smtClean="0"/>
              <a:t>The first 137 columns represent clothing visual features (Input)</a:t>
            </a:r>
            <a:endParaRPr lang="en-US" altLang="zh-CN" sz="2800" dirty="0" smtClean="0"/>
          </a:p>
          <a:p>
            <a:pPr lvl="1">
              <a:lnSpc>
                <a:spcPct val="100000"/>
              </a:lnSpc>
            </a:pPr>
            <a:r>
              <a:rPr lang="en-US" altLang="zh-CN" sz="2800" dirty="0" smtClean="0"/>
              <a:t>The last 2 columns represent fashion style feature (i.e. 2-dimendional coordinates on the Fashion Semantic Space) (Output)</a:t>
            </a:r>
            <a:endParaRPr lang="en-US" altLang="zh-CN" sz="2800" dirty="0" smtClean="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Task</a:t>
            </a:r>
            <a:endParaRPr lang="zh-CN" altLang="en-US" dirty="0"/>
          </a:p>
        </p:txBody>
      </p:sp>
      <p:sp>
        <p:nvSpPr>
          <p:cNvPr id="3" name="内容占位符 2"/>
          <p:cNvSpPr>
            <a:spLocks noGrp="1"/>
          </p:cNvSpPr>
          <p:nvPr>
            <p:ph idx="1"/>
          </p:nvPr>
        </p:nvSpPr>
        <p:spPr>
          <a:xfrm>
            <a:off x="838200" y="1825624"/>
            <a:ext cx="10515600" cy="639485"/>
          </a:xfrm>
        </p:spPr>
        <p:txBody>
          <a:bodyPr>
            <a:normAutofit/>
          </a:bodyPr>
          <a:lstStyle/>
          <a:p>
            <a:pPr>
              <a:lnSpc>
                <a:spcPct val="100000"/>
              </a:lnSpc>
            </a:pPr>
            <a:r>
              <a:rPr lang="en-US" altLang="zh-CN" dirty="0" smtClean="0"/>
              <a:t>Step 1: Use original features to train a 5-layer </a:t>
            </a:r>
            <a:r>
              <a:rPr lang="en-US" altLang="zh-CN" dirty="0" err="1" smtClean="0"/>
              <a:t>autoencoder</a:t>
            </a:r>
            <a:endParaRPr lang="en-US" altLang="zh-CN" dirty="0" smtClean="0"/>
          </a:p>
        </p:txBody>
      </p:sp>
      <p:sp>
        <p:nvSpPr>
          <p:cNvPr id="4" name="椭圆 3"/>
          <p:cNvSpPr/>
          <p:nvPr/>
        </p:nvSpPr>
        <p:spPr>
          <a:xfrm>
            <a:off x="2323904" y="2465109"/>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2323904" y="3098276"/>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2323904" y="3731443"/>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2323904" y="4364610"/>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323904" y="4997777"/>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8447496" y="2465109"/>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8447496" y="3098276"/>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8447496" y="3731443"/>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8447496" y="4364610"/>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8447496" y="4997777"/>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897099" y="2782478"/>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897099" y="3415645"/>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897099" y="4048812"/>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897099" y="4681979"/>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7009909" y="2782479"/>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7009909" y="3415646"/>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7009909" y="4048813"/>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7009909" y="4681980"/>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436910" y="3098276"/>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5436910" y="3731443"/>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5436910" y="4364610"/>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右箭头 24"/>
          <p:cNvSpPr/>
          <p:nvPr/>
        </p:nvSpPr>
        <p:spPr>
          <a:xfrm>
            <a:off x="3074218" y="3787246"/>
            <a:ext cx="488916" cy="26075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6" name="右箭头 25"/>
          <p:cNvSpPr/>
          <p:nvPr/>
        </p:nvSpPr>
        <p:spPr>
          <a:xfrm>
            <a:off x="4680501" y="3788003"/>
            <a:ext cx="495006" cy="25923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7" name="右箭头 26"/>
          <p:cNvSpPr/>
          <p:nvPr/>
        </p:nvSpPr>
        <p:spPr>
          <a:xfrm>
            <a:off x="6184175" y="3788003"/>
            <a:ext cx="507577" cy="25923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8" name="右箭头 27"/>
          <p:cNvSpPr/>
          <p:nvPr/>
        </p:nvSpPr>
        <p:spPr>
          <a:xfrm>
            <a:off x="7700420" y="3788003"/>
            <a:ext cx="486072" cy="25923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9" name="文本框 28"/>
          <p:cNvSpPr txBox="1"/>
          <p:nvPr/>
        </p:nvSpPr>
        <p:spPr>
          <a:xfrm>
            <a:off x="2928048" y="3113556"/>
            <a:ext cx="899234" cy="584775"/>
          </a:xfrm>
          <a:prstGeom prst="rect">
            <a:avLst/>
          </a:prstGeom>
          <a:noFill/>
        </p:spPr>
        <p:txBody>
          <a:bodyPr wrap="square" rtlCol="0">
            <a:spAutoFit/>
          </a:bodyPr>
          <a:lstStyle/>
          <a:p>
            <a:r>
              <a:rPr lang="en-US" altLang="zh-CN" sz="1600" dirty="0" smtClean="0"/>
              <a:t>encoder_w1</a:t>
            </a:r>
            <a:endParaRPr lang="zh-CN" altLang="en-US" sz="1600" dirty="0"/>
          </a:p>
        </p:txBody>
      </p:sp>
      <mc:AlternateContent xmlns:mc="http://schemas.openxmlformats.org/markup-compatibility/2006">
        <mc:Choice xmlns:a14="http://schemas.microsoft.com/office/drawing/2010/main" Requires="a14">
          <p:sp>
            <p:nvSpPr>
              <p:cNvPr id="30" name="内容占位符 2"/>
              <p:cNvSpPr txBox="1">
                <a:spLocks/>
              </p:cNvSpPr>
              <p:nvPr/>
            </p:nvSpPr>
            <p:spPr>
              <a:xfrm>
                <a:off x="838200" y="5502111"/>
                <a:ext cx="10515600" cy="14171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dirty="0" smtClean="0"/>
                  <a:t>Formula between layers: y = sigmoid(x * W + b)</a:t>
                </a:r>
              </a:p>
              <a:p>
                <a:pPr>
                  <a:lnSpc>
                    <a:spcPct val="100000"/>
                  </a:lnSpc>
                </a:pPr>
                <a:r>
                  <a:rPr lang="en-US" altLang="zh-CN" dirty="0" smtClean="0"/>
                  <a:t>Sigmoid function: sigmoid(x) = </a:t>
                </a:r>
                <a14:m>
                  <m:oMath xmlns:m="http://schemas.openxmlformats.org/officeDocument/2006/math">
                    <m:f>
                      <m:fPr>
                        <m:ctrlPr>
                          <a:rPr lang="en-US" altLang="zh-CN" i="1" smtClean="0">
                            <a:latin typeface="Cambria Math" panose="02040503050406030204" pitchFamily="18" charset="0"/>
                          </a:rPr>
                        </m:ctrlPr>
                      </m:fPr>
                      <m:num>
                        <m:r>
                          <a:rPr lang="en-US" altLang="zh-CN" i="1" smtClean="0">
                            <a:latin typeface="Cambria Math" panose="02040503050406030204" pitchFamily="18" charset="0"/>
                          </a:rPr>
                          <m:t>1</m:t>
                        </m:r>
                      </m:num>
                      <m:den>
                        <m:r>
                          <a:rPr lang="en-US" altLang="zh-CN" i="1" smtClean="0">
                            <a:latin typeface="Cambria Math" panose="02040503050406030204" pitchFamily="18" charset="0"/>
                          </a:rPr>
                          <m:t>1+</m:t>
                        </m:r>
                        <m:sSup>
                          <m:sSupPr>
                            <m:ctrlPr>
                              <a:rPr lang="en-US" altLang="zh-CN" i="1" smtClean="0">
                                <a:latin typeface="Cambria Math" panose="02040503050406030204" pitchFamily="18" charset="0"/>
                              </a:rPr>
                            </m:ctrlPr>
                          </m:sSupPr>
                          <m:e>
                            <m:r>
                              <a:rPr lang="en-US" altLang="zh-CN" i="1" smtClean="0">
                                <a:latin typeface="Cambria Math" panose="02040503050406030204" pitchFamily="18" charset="0"/>
                              </a:rPr>
                              <m:t>𝑒</m:t>
                            </m:r>
                          </m:e>
                          <m:sup>
                            <m:r>
                              <a:rPr lang="en-US" altLang="zh-CN" i="1" smtClean="0">
                                <a:latin typeface="Cambria Math" panose="02040503050406030204" pitchFamily="18" charset="0"/>
                              </a:rPr>
                              <m:t>−</m:t>
                            </m:r>
                            <m:r>
                              <a:rPr lang="en-US" altLang="zh-CN" i="1" smtClean="0">
                                <a:latin typeface="Cambria Math" panose="02040503050406030204" pitchFamily="18" charset="0"/>
                              </a:rPr>
                              <m:t>𝑥</m:t>
                            </m:r>
                          </m:sup>
                        </m:sSup>
                      </m:den>
                    </m:f>
                  </m:oMath>
                </a14:m>
                <a:endParaRPr lang="zh-CN" altLang="en-US" dirty="0"/>
              </a:p>
            </p:txBody>
          </p:sp>
        </mc:Choice>
        <mc:Fallback>
          <p:sp>
            <p:nvSpPr>
              <p:cNvPr id="30" name="内容占位符 2"/>
              <p:cNvSpPr txBox="1">
                <a:spLocks noRot="1" noChangeAspect="1" noMove="1" noResize="1" noEditPoints="1" noAdjustHandles="1" noChangeArrowheads="1" noChangeShapeType="1" noTextEdit="1"/>
              </p:cNvSpPr>
              <p:nvPr/>
            </p:nvSpPr>
            <p:spPr>
              <a:xfrm>
                <a:off x="838200" y="5502111"/>
                <a:ext cx="10515600" cy="1417163"/>
              </a:xfrm>
              <a:prstGeom prst="rect">
                <a:avLst/>
              </a:prstGeom>
              <a:blipFill rotWithShape="0">
                <a:blip r:embed="rId1"/>
                <a:stretch>
                  <a:fillRect l="-1043" t="-4310"/>
                </a:stretch>
              </a:blipFill>
            </p:spPr>
            <p:txBody>
              <a:bodyPr/>
              <a:lstStyle/>
              <a:p>
                <a:r>
                  <a:rPr lang="zh-CN" altLang="en-US">
                    <a:noFill/>
                  </a:rPr>
                  <a:t> </a:t>
                </a:r>
                <a:endParaRPr lang="zh-CN" altLang="en-US">
                  <a:noFill/>
                </a:endParaRPr>
              </a:p>
            </p:txBody>
          </p:sp>
        </mc:Fallback>
      </mc:AlternateContent>
      <p:sp>
        <p:nvSpPr>
          <p:cNvPr id="31" name="文本框 30"/>
          <p:cNvSpPr txBox="1"/>
          <p:nvPr/>
        </p:nvSpPr>
        <p:spPr>
          <a:xfrm>
            <a:off x="2896579" y="4171086"/>
            <a:ext cx="930703" cy="584775"/>
          </a:xfrm>
          <a:prstGeom prst="rect">
            <a:avLst/>
          </a:prstGeom>
          <a:noFill/>
        </p:spPr>
        <p:txBody>
          <a:bodyPr wrap="square" rtlCol="0">
            <a:spAutoFit/>
          </a:bodyPr>
          <a:lstStyle/>
          <a:p>
            <a:r>
              <a:rPr lang="en-US" altLang="zh-CN" sz="1600" dirty="0" smtClean="0"/>
              <a:t>encoder_b1</a:t>
            </a:r>
            <a:endParaRPr lang="zh-CN" altLang="en-US" sz="1600" dirty="0"/>
          </a:p>
        </p:txBody>
      </p:sp>
      <p:sp>
        <p:nvSpPr>
          <p:cNvPr id="32" name="文本框 31"/>
          <p:cNvSpPr txBox="1"/>
          <p:nvPr/>
        </p:nvSpPr>
        <p:spPr>
          <a:xfrm>
            <a:off x="4460986" y="3095282"/>
            <a:ext cx="899234" cy="584775"/>
          </a:xfrm>
          <a:prstGeom prst="rect">
            <a:avLst/>
          </a:prstGeom>
          <a:noFill/>
        </p:spPr>
        <p:txBody>
          <a:bodyPr wrap="square" rtlCol="0">
            <a:spAutoFit/>
          </a:bodyPr>
          <a:lstStyle/>
          <a:p>
            <a:r>
              <a:rPr lang="en-US" altLang="zh-CN" sz="1600" dirty="0" smtClean="0"/>
              <a:t>encoder_w2</a:t>
            </a:r>
            <a:endParaRPr lang="zh-CN" altLang="en-US" sz="1600" dirty="0"/>
          </a:p>
        </p:txBody>
      </p:sp>
      <p:sp>
        <p:nvSpPr>
          <p:cNvPr id="33" name="文本框 32"/>
          <p:cNvSpPr txBox="1"/>
          <p:nvPr/>
        </p:nvSpPr>
        <p:spPr>
          <a:xfrm>
            <a:off x="4429517" y="4152812"/>
            <a:ext cx="930703" cy="584775"/>
          </a:xfrm>
          <a:prstGeom prst="rect">
            <a:avLst/>
          </a:prstGeom>
          <a:noFill/>
        </p:spPr>
        <p:txBody>
          <a:bodyPr wrap="square" rtlCol="0">
            <a:spAutoFit/>
          </a:bodyPr>
          <a:lstStyle/>
          <a:p>
            <a:r>
              <a:rPr lang="en-US" altLang="zh-CN" sz="1600" dirty="0" smtClean="0"/>
              <a:t>encoder_b2</a:t>
            </a:r>
            <a:endParaRPr lang="zh-CN" altLang="en-US" sz="1600" dirty="0"/>
          </a:p>
        </p:txBody>
      </p:sp>
      <p:sp>
        <p:nvSpPr>
          <p:cNvPr id="34" name="文本框 33"/>
          <p:cNvSpPr txBox="1"/>
          <p:nvPr/>
        </p:nvSpPr>
        <p:spPr>
          <a:xfrm>
            <a:off x="6025201" y="3113556"/>
            <a:ext cx="899234" cy="584775"/>
          </a:xfrm>
          <a:prstGeom prst="rect">
            <a:avLst/>
          </a:prstGeom>
          <a:noFill/>
        </p:spPr>
        <p:txBody>
          <a:bodyPr wrap="square" rtlCol="0">
            <a:spAutoFit/>
          </a:bodyPr>
          <a:lstStyle/>
          <a:p>
            <a:r>
              <a:rPr lang="en-US" altLang="zh-CN" sz="1600" dirty="0" smtClean="0"/>
              <a:t>decoder_w2</a:t>
            </a:r>
            <a:endParaRPr lang="zh-CN" altLang="en-US" sz="1600" dirty="0"/>
          </a:p>
        </p:txBody>
      </p:sp>
      <p:sp>
        <p:nvSpPr>
          <p:cNvPr id="35" name="文本框 34"/>
          <p:cNvSpPr txBox="1"/>
          <p:nvPr/>
        </p:nvSpPr>
        <p:spPr>
          <a:xfrm>
            <a:off x="5993732" y="4171086"/>
            <a:ext cx="930703" cy="584775"/>
          </a:xfrm>
          <a:prstGeom prst="rect">
            <a:avLst/>
          </a:prstGeom>
          <a:noFill/>
        </p:spPr>
        <p:txBody>
          <a:bodyPr wrap="square" rtlCol="0">
            <a:spAutoFit/>
          </a:bodyPr>
          <a:lstStyle/>
          <a:p>
            <a:r>
              <a:rPr lang="en-US" altLang="zh-CN" sz="1600" dirty="0" smtClean="0"/>
              <a:t>decoder_b2</a:t>
            </a:r>
            <a:endParaRPr lang="zh-CN" altLang="en-US" sz="1600" dirty="0"/>
          </a:p>
        </p:txBody>
      </p:sp>
      <p:sp>
        <p:nvSpPr>
          <p:cNvPr id="36" name="文本框 35"/>
          <p:cNvSpPr txBox="1"/>
          <p:nvPr/>
        </p:nvSpPr>
        <p:spPr>
          <a:xfrm>
            <a:off x="7589416" y="3105661"/>
            <a:ext cx="899234" cy="584775"/>
          </a:xfrm>
          <a:prstGeom prst="rect">
            <a:avLst/>
          </a:prstGeom>
          <a:noFill/>
        </p:spPr>
        <p:txBody>
          <a:bodyPr wrap="square" rtlCol="0">
            <a:spAutoFit/>
          </a:bodyPr>
          <a:lstStyle/>
          <a:p>
            <a:r>
              <a:rPr lang="en-US" altLang="zh-CN" sz="1600" dirty="0" smtClean="0"/>
              <a:t>decoder_w1</a:t>
            </a:r>
            <a:endParaRPr lang="zh-CN" altLang="en-US" sz="1600" dirty="0"/>
          </a:p>
        </p:txBody>
      </p:sp>
      <p:sp>
        <p:nvSpPr>
          <p:cNvPr id="37" name="文本框 36"/>
          <p:cNvSpPr txBox="1"/>
          <p:nvPr/>
        </p:nvSpPr>
        <p:spPr>
          <a:xfrm>
            <a:off x="7557947" y="4163191"/>
            <a:ext cx="930703" cy="584775"/>
          </a:xfrm>
          <a:prstGeom prst="rect">
            <a:avLst/>
          </a:prstGeom>
          <a:noFill/>
        </p:spPr>
        <p:txBody>
          <a:bodyPr wrap="square" rtlCol="0">
            <a:spAutoFit/>
          </a:bodyPr>
          <a:lstStyle/>
          <a:p>
            <a:r>
              <a:rPr lang="en-US" altLang="zh-CN" sz="1600" dirty="0" smtClean="0"/>
              <a:t>decoder_b1</a:t>
            </a:r>
            <a:endParaRPr lang="zh-CN" altLang="en-US" sz="1600" dirty="0"/>
          </a:p>
        </p:txBody>
      </p:sp>
      <p:sp>
        <p:nvSpPr>
          <p:cNvPr id="38" name="文本框 37"/>
          <p:cNvSpPr txBox="1"/>
          <p:nvPr/>
        </p:nvSpPr>
        <p:spPr>
          <a:xfrm>
            <a:off x="978892" y="3515884"/>
            <a:ext cx="1237045" cy="923330"/>
          </a:xfrm>
          <a:prstGeom prst="rect">
            <a:avLst/>
          </a:prstGeom>
          <a:noFill/>
        </p:spPr>
        <p:txBody>
          <a:bodyPr wrap="square" rtlCol="0">
            <a:spAutoFit/>
          </a:bodyPr>
          <a:lstStyle/>
          <a:p>
            <a:r>
              <a:rPr lang="en-US" altLang="zh-CN" dirty="0" err="1"/>
              <a:t>x</a:t>
            </a:r>
            <a:r>
              <a:rPr lang="en-US" altLang="zh-CN" dirty="0" err="1" smtClean="0"/>
              <a:t>_input</a:t>
            </a:r>
            <a:endParaRPr lang="en-US" altLang="zh-CN" dirty="0" smtClean="0"/>
          </a:p>
          <a:p>
            <a:r>
              <a:rPr lang="en-US" altLang="zh-CN" dirty="0" smtClean="0"/>
              <a:t>(original features)</a:t>
            </a:r>
            <a:endParaRPr lang="zh-CN" altLang="en-US" dirty="0"/>
          </a:p>
        </p:txBody>
      </p:sp>
      <p:sp>
        <p:nvSpPr>
          <p:cNvPr id="39" name="文本框 38"/>
          <p:cNvSpPr txBox="1"/>
          <p:nvPr/>
        </p:nvSpPr>
        <p:spPr>
          <a:xfrm>
            <a:off x="9195160" y="3476862"/>
            <a:ext cx="1268931" cy="1200329"/>
          </a:xfrm>
          <a:prstGeom prst="rect">
            <a:avLst/>
          </a:prstGeom>
          <a:noFill/>
        </p:spPr>
        <p:txBody>
          <a:bodyPr wrap="square" rtlCol="0">
            <a:spAutoFit/>
          </a:bodyPr>
          <a:lstStyle/>
          <a:p>
            <a:r>
              <a:rPr lang="en-US" altLang="zh-CN" dirty="0" err="1"/>
              <a:t>x</a:t>
            </a:r>
            <a:r>
              <a:rPr lang="en-US" altLang="zh-CN" dirty="0" err="1" smtClean="0"/>
              <a:t>_output</a:t>
            </a:r>
            <a:endParaRPr lang="en-US" altLang="zh-CN" dirty="0" smtClean="0"/>
          </a:p>
          <a:p>
            <a:r>
              <a:rPr lang="en-US" altLang="zh-CN" dirty="0" smtClean="0"/>
              <a:t>(as close to </a:t>
            </a:r>
            <a:r>
              <a:rPr lang="en-US" altLang="zh-CN" dirty="0" err="1"/>
              <a:t>x</a:t>
            </a:r>
            <a:r>
              <a:rPr lang="en-US" altLang="zh-CN" dirty="0" err="1" smtClean="0"/>
              <a:t>_input</a:t>
            </a:r>
            <a:r>
              <a:rPr lang="en-US" altLang="zh-CN" dirty="0" smtClean="0"/>
              <a:t> as possible)</a:t>
            </a:r>
            <a:endParaRPr lang="zh-CN" alt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Task</a:t>
            </a:r>
            <a:endParaRPr lang="zh-CN" altLang="en-US" dirty="0"/>
          </a:p>
        </p:txBody>
      </p:sp>
      <p:sp>
        <p:nvSpPr>
          <p:cNvPr id="3" name="内容占位符 2"/>
          <p:cNvSpPr>
            <a:spLocks noGrp="1"/>
          </p:cNvSpPr>
          <p:nvPr>
            <p:ph idx="1"/>
          </p:nvPr>
        </p:nvSpPr>
        <p:spPr>
          <a:xfrm>
            <a:off x="838200" y="1825625"/>
            <a:ext cx="10515600" cy="602417"/>
          </a:xfrm>
        </p:spPr>
        <p:txBody>
          <a:bodyPr>
            <a:normAutofit/>
          </a:bodyPr>
          <a:lstStyle/>
          <a:p>
            <a:pPr>
              <a:lnSpc>
                <a:spcPct val="100000"/>
              </a:lnSpc>
            </a:pPr>
            <a:r>
              <a:rPr lang="en-US" altLang="zh-CN" dirty="0" smtClean="0"/>
              <a:t>Step 2: </a:t>
            </a:r>
            <a:r>
              <a:rPr lang="en-US" altLang="zh-CN" dirty="0"/>
              <a:t>Calculate middle layer representation of original </a:t>
            </a:r>
            <a:r>
              <a:rPr lang="en-US" altLang="zh-CN" dirty="0" smtClean="0"/>
              <a:t>features</a:t>
            </a:r>
            <a:endParaRPr lang="en-US" altLang="zh-CN" dirty="0"/>
          </a:p>
        </p:txBody>
      </p:sp>
      <p:sp>
        <p:nvSpPr>
          <p:cNvPr id="4" name="椭圆 3"/>
          <p:cNvSpPr/>
          <p:nvPr/>
        </p:nvSpPr>
        <p:spPr>
          <a:xfrm>
            <a:off x="4162130" y="2516957"/>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162130" y="3150124"/>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162130" y="3783291"/>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162130" y="4416458"/>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4162130" y="5049625"/>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5735325" y="2834326"/>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5735325" y="3467493"/>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5735325" y="4100660"/>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5735325" y="4733827"/>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275136" y="3150124"/>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7275136" y="3783291"/>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7275136" y="4416458"/>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右箭头 15"/>
          <p:cNvSpPr/>
          <p:nvPr/>
        </p:nvSpPr>
        <p:spPr>
          <a:xfrm>
            <a:off x="4912444" y="3839094"/>
            <a:ext cx="488916" cy="26075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7" name="右箭头 16"/>
          <p:cNvSpPr/>
          <p:nvPr/>
        </p:nvSpPr>
        <p:spPr>
          <a:xfrm>
            <a:off x="6518727" y="3839851"/>
            <a:ext cx="495006" cy="25923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8" name="文本框 17"/>
          <p:cNvSpPr txBox="1"/>
          <p:nvPr/>
        </p:nvSpPr>
        <p:spPr>
          <a:xfrm>
            <a:off x="4709112" y="3165404"/>
            <a:ext cx="956396" cy="646331"/>
          </a:xfrm>
          <a:prstGeom prst="rect">
            <a:avLst/>
          </a:prstGeom>
          <a:noFill/>
        </p:spPr>
        <p:txBody>
          <a:bodyPr wrap="square" rtlCol="0">
            <a:spAutoFit/>
          </a:bodyPr>
          <a:lstStyle/>
          <a:p>
            <a:r>
              <a:rPr lang="en-US" altLang="zh-CN" dirty="0" smtClean="0"/>
              <a:t>encoder_w1</a:t>
            </a:r>
            <a:endParaRPr lang="zh-CN" altLang="en-US" dirty="0"/>
          </a:p>
        </p:txBody>
      </p:sp>
      <p:sp>
        <p:nvSpPr>
          <p:cNvPr id="19" name="文本框 18"/>
          <p:cNvSpPr txBox="1"/>
          <p:nvPr/>
        </p:nvSpPr>
        <p:spPr>
          <a:xfrm>
            <a:off x="4694549" y="4222934"/>
            <a:ext cx="970960" cy="646331"/>
          </a:xfrm>
          <a:prstGeom prst="rect">
            <a:avLst/>
          </a:prstGeom>
          <a:noFill/>
        </p:spPr>
        <p:txBody>
          <a:bodyPr wrap="square" rtlCol="0">
            <a:spAutoFit/>
          </a:bodyPr>
          <a:lstStyle/>
          <a:p>
            <a:r>
              <a:rPr lang="en-US" altLang="zh-CN" dirty="0" smtClean="0"/>
              <a:t>encoder_b1</a:t>
            </a:r>
            <a:endParaRPr lang="zh-CN" altLang="en-US" dirty="0"/>
          </a:p>
        </p:txBody>
      </p:sp>
      <p:sp>
        <p:nvSpPr>
          <p:cNvPr id="20" name="文本框 19"/>
          <p:cNvSpPr txBox="1"/>
          <p:nvPr/>
        </p:nvSpPr>
        <p:spPr>
          <a:xfrm>
            <a:off x="6242673" y="3147130"/>
            <a:ext cx="955773" cy="646331"/>
          </a:xfrm>
          <a:prstGeom prst="rect">
            <a:avLst/>
          </a:prstGeom>
          <a:noFill/>
        </p:spPr>
        <p:txBody>
          <a:bodyPr wrap="square" rtlCol="0">
            <a:spAutoFit/>
          </a:bodyPr>
          <a:lstStyle/>
          <a:p>
            <a:r>
              <a:rPr lang="en-US" altLang="zh-CN" dirty="0" smtClean="0"/>
              <a:t>encoder_w2</a:t>
            </a:r>
            <a:endParaRPr lang="zh-CN" altLang="en-US" dirty="0"/>
          </a:p>
        </p:txBody>
      </p:sp>
      <p:sp>
        <p:nvSpPr>
          <p:cNvPr id="21" name="文本框 20"/>
          <p:cNvSpPr txBox="1"/>
          <p:nvPr/>
        </p:nvSpPr>
        <p:spPr>
          <a:xfrm>
            <a:off x="6242673" y="4204660"/>
            <a:ext cx="955773" cy="646331"/>
          </a:xfrm>
          <a:prstGeom prst="rect">
            <a:avLst/>
          </a:prstGeom>
          <a:noFill/>
        </p:spPr>
        <p:txBody>
          <a:bodyPr wrap="square" rtlCol="0">
            <a:spAutoFit/>
          </a:bodyPr>
          <a:lstStyle/>
          <a:p>
            <a:r>
              <a:rPr lang="en-US" altLang="zh-CN" dirty="0" smtClean="0"/>
              <a:t>encoder_b2</a:t>
            </a:r>
            <a:endParaRPr lang="zh-CN" altLang="en-US" dirty="0"/>
          </a:p>
        </p:txBody>
      </p:sp>
      <p:sp>
        <p:nvSpPr>
          <p:cNvPr id="22" name="文本框 21"/>
          <p:cNvSpPr txBox="1"/>
          <p:nvPr/>
        </p:nvSpPr>
        <p:spPr>
          <a:xfrm>
            <a:off x="2817118" y="3567732"/>
            <a:ext cx="1237045" cy="923330"/>
          </a:xfrm>
          <a:prstGeom prst="rect">
            <a:avLst/>
          </a:prstGeom>
          <a:noFill/>
        </p:spPr>
        <p:txBody>
          <a:bodyPr wrap="square" rtlCol="0">
            <a:spAutoFit/>
          </a:bodyPr>
          <a:lstStyle/>
          <a:p>
            <a:r>
              <a:rPr lang="en-US" altLang="zh-CN" dirty="0" err="1"/>
              <a:t>x</a:t>
            </a:r>
            <a:r>
              <a:rPr lang="en-US" altLang="zh-CN" dirty="0" err="1" smtClean="0"/>
              <a:t>_input</a:t>
            </a:r>
            <a:endParaRPr lang="en-US" altLang="zh-CN" dirty="0" smtClean="0"/>
          </a:p>
          <a:p>
            <a:r>
              <a:rPr lang="en-US" altLang="zh-CN" dirty="0" smtClean="0"/>
              <a:t>(original features)</a:t>
            </a:r>
            <a:endParaRPr lang="zh-CN" altLang="en-US" dirty="0"/>
          </a:p>
        </p:txBody>
      </p:sp>
      <p:sp>
        <p:nvSpPr>
          <p:cNvPr id="23" name="文本框 22"/>
          <p:cNvSpPr txBox="1"/>
          <p:nvPr/>
        </p:nvSpPr>
        <p:spPr>
          <a:xfrm>
            <a:off x="8224659" y="3527950"/>
            <a:ext cx="1695126" cy="1200329"/>
          </a:xfrm>
          <a:prstGeom prst="rect">
            <a:avLst/>
          </a:prstGeom>
          <a:noFill/>
        </p:spPr>
        <p:txBody>
          <a:bodyPr wrap="square" rtlCol="0">
            <a:spAutoFit/>
          </a:bodyPr>
          <a:lstStyle/>
          <a:p>
            <a:r>
              <a:rPr lang="en-US" altLang="zh-CN" dirty="0" err="1" smtClean="0"/>
              <a:t>x_input_new</a:t>
            </a:r>
            <a:endParaRPr lang="en-US" altLang="zh-CN" dirty="0" smtClean="0"/>
          </a:p>
          <a:p>
            <a:r>
              <a:rPr lang="en-US" altLang="zh-CN" dirty="0" smtClean="0"/>
              <a:t>_representation</a:t>
            </a:r>
            <a:endParaRPr lang="en-US" altLang="zh-CN" dirty="0" smtClean="0"/>
          </a:p>
          <a:p>
            <a:r>
              <a:rPr lang="en-US" altLang="zh-CN" dirty="0" smtClean="0"/>
              <a:t>(middle layer output)</a:t>
            </a:r>
            <a:endParaRPr lang="zh-CN" altLang="en-US" dirty="0"/>
          </a:p>
        </p:txBody>
      </p:sp>
      <p:sp>
        <p:nvSpPr>
          <p:cNvPr id="24" name="内容占位符 2"/>
          <p:cNvSpPr txBox="1"/>
          <p:nvPr/>
        </p:nvSpPr>
        <p:spPr>
          <a:xfrm>
            <a:off x="838200" y="5574497"/>
            <a:ext cx="10515600" cy="11609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dirty="0" smtClean="0"/>
              <a:t>encoder_w1, encoder_b1, encoder_w2, encoder_b2 are well-trained parameters during the last step</a:t>
            </a:r>
            <a:endParaRPr lang="en-US" altLang="zh-CN"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74825" y="6381750"/>
            <a:ext cx="8621713" cy="337185"/>
          </a:xfrm>
          <a:prstGeom prst="rect">
            <a:avLst/>
          </a:prstGeom>
        </p:spPr>
        <p:txBody>
          <a:bodyPr>
            <a:spAutoFit/>
          </a:bodyPr>
          <a:lstStyle/>
          <a:p>
            <a:pPr eaLnBrk="1" hangingPunct="1">
              <a:defRPr/>
            </a:pPr>
            <a:r>
              <a:rPr lang="en-US" altLang="zh-CN" sz="1600" dirty="0" err="1">
                <a:solidFill>
                  <a:prstClr val="black"/>
                </a:solidFill>
                <a:latin typeface="Times New Roman" panose="02020603050405020304"/>
                <a:ea typeface="微软雅黑 Light" panose="020B0502040204020203" pitchFamily="34" charset="-122"/>
              </a:rPr>
              <a:t>Jia</a:t>
            </a:r>
            <a:r>
              <a:rPr lang="en-US" altLang="zh-CN" sz="1600" dirty="0">
                <a:solidFill>
                  <a:prstClr val="black"/>
                </a:solidFill>
                <a:latin typeface="Times New Roman" panose="02020603050405020304"/>
                <a:ea typeface="微软雅黑 Light" panose="020B0502040204020203" pitchFamily="34" charset="-122"/>
              </a:rPr>
              <a:t> </a:t>
            </a:r>
            <a:r>
              <a:rPr lang="en-US" altLang="zh-CN" sz="1600" dirty="0" err="1">
                <a:solidFill>
                  <a:prstClr val="black"/>
                </a:solidFill>
                <a:latin typeface="Times New Roman" panose="02020603050405020304"/>
                <a:ea typeface="微软雅黑 Light" panose="020B0502040204020203" pitchFamily="34" charset="-122"/>
              </a:rPr>
              <a:t>Jia</a:t>
            </a:r>
            <a:r>
              <a:rPr lang="en-US" altLang="zh-CN" sz="1600" dirty="0">
                <a:solidFill>
                  <a:prstClr val="black"/>
                </a:solidFill>
                <a:latin typeface="Times New Roman" panose="02020603050405020304"/>
                <a:ea typeface="微软雅黑 Light" panose="020B0502040204020203" pitchFamily="34" charset="-122"/>
              </a:rPr>
              <a:t>, </a:t>
            </a:r>
            <a:r>
              <a:rPr lang="en-US" altLang="zh-CN" sz="1600" dirty="0" err="1">
                <a:solidFill>
                  <a:prstClr val="black"/>
                </a:solidFill>
                <a:latin typeface="Times New Roman" panose="02020603050405020304"/>
                <a:ea typeface="微软雅黑 Light" panose="020B0502040204020203" pitchFamily="34" charset="-122"/>
              </a:rPr>
              <a:t>etc</a:t>
            </a:r>
            <a:r>
              <a:rPr lang="en-US" altLang="zh-CN" sz="1600" dirty="0">
                <a:solidFill>
                  <a:prstClr val="black"/>
                </a:solidFill>
                <a:latin typeface="Times New Roman" panose="02020603050405020304"/>
                <a:ea typeface="微软雅黑 Light" panose="020B0502040204020203" pitchFamily="34" charset="-122"/>
              </a:rPr>
              <a:t>,. Learning to Appreciate the Aesthetic Effects of Clothing, AAAI 2016</a:t>
            </a:r>
            <a:endParaRPr lang="zh-CN" altLang="en-US" sz="1600" dirty="0">
              <a:solidFill>
                <a:prstClr val="black"/>
              </a:solidFill>
              <a:latin typeface="Times New Roman" panose="02020603050405020304"/>
              <a:ea typeface="微软雅黑 Light" panose="020B0502040204020203" pitchFamily="34" charset="-122"/>
            </a:endParaRPr>
          </a:p>
        </p:txBody>
      </p:sp>
      <p:sp>
        <p:nvSpPr>
          <p:cNvPr id="6" name="标题 1"/>
          <p:cNvSpPr txBox="1"/>
          <p:nvPr/>
        </p:nvSpPr>
        <p:spPr bwMode="auto">
          <a:xfrm>
            <a:off x="1599565" y="372110"/>
            <a:ext cx="968121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ctr" defTabSz="685800" rtl="0" fontAlgn="base">
              <a:lnSpc>
                <a:spcPct val="90000"/>
              </a:lnSpc>
              <a:spcBef>
                <a:spcPct val="0"/>
              </a:spcBef>
              <a:spcAft>
                <a:spcPct val="0"/>
              </a:spcAft>
              <a:defRPr sz="45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2pPr>
            <a:lvl3pPr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3pPr>
            <a:lvl4pPr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4pPr>
            <a:lvl5pPr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9pPr>
          </a:lstStyle>
          <a:p>
            <a:pPr eaLnBrk="1" hangingPunct="1">
              <a:defRPr/>
            </a:pPr>
            <a:r>
              <a:rPr lang="en-US" altLang="zh-CN" sz="3200" b="1" dirty="0" smtClean="0">
                <a:solidFill>
                  <a:schemeClr val="tx1"/>
                </a:solidFill>
                <a:latin typeface="Calibri" panose="020F0502020204030204"/>
                <a:ea typeface="微软雅黑 Light" panose="020B0502040204020203" pitchFamily="34" charset="-122"/>
              </a:rPr>
              <a:t>Learning to Appreciate the Aesthetic Effects of Clothing</a:t>
            </a:r>
            <a:endParaRPr lang="en-US" altLang="zh-CN" sz="3200" b="1" dirty="0" smtClean="0">
              <a:solidFill>
                <a:schemeClr val="tx1"/>
              </a:solidFill>
              <a:latin typeface="Calibri" panose="020F0502020204030204"/>
              <a:ea typeface="微软雅黑 Light" panose="020B0502040204020203" pitchFamily="34" charset="-122"/>
            </a:endParaRPr>
          </a:p>
        </p:txBody>
      </p:sp>
      <p:pic>
        <p:nvPicPr>
          <p:cNvPr id="7" name="内容占位符 3" descr="D:\file\lab\AAAI\9demo\color-image-scale-final-flat.jpg"/>
          <p:cNvPicPr/>
          <p:nvPr/>
        </p:nvPicPr>
        <p:blipFill>
          <a:blip r:embed="rId1">
            <a:extLst>
              <a:ext uri="{28A0092B-C50C-407E-A947-70E740481C1C}">
                <a14:useLocalDpi xmlns:a14="http://schemas.microsoft.com/office/drawing/2010/main" val="0"/>
              </a:ext>
            </a:extLst>
          </a:blip>
          <a:srcRect/>
          <a:stretch>
            <a:fillRect/>
          </a:stretch>
        </p:blipFill>
        <p:spPr bwMode="auto">
          <a:xfrm>
            <a:off x="3862070" y="1163955"/>
            <a:ext cx="4822825" cy="5127625"/>
          </a:xfrm>
          <a:prstGeom prst="rect">
            <a:avLst/>
          </a:prstGeom>
          <a:noFill/>
          <a:ln>
            <a:noFill/>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Task</a:t>
            </a:r>
            <a:endParaRPr lang="zh-CN" altLang="en-US" dirty="0"/>
          </a:p>
        </p:txBody>
      </p:sp>
      <p:sp>
        <p:nvSpPr>
          <p:cNvPr id="3" name="内容占位符 2"/>
          <p:cNvSpPr>
            <a:spLocks noGrp="1"/>
          </p:cNvSpPr>
          <p:nvPr>
            <p:ph idx="1"/>
          </p:nvPr>
        </p:nvSpPr>
        <p:spPr>
          <a:xfrm>
            <a:off x="838200" y="1825625"/>
            <a:ext cx="10515600" cy="714899"/>
          </a:xfrm>
        </p:spPr>
        <p:txBody>
          <a:bodyPr>
            <a:normAutofit/>
          </a:bodyPr>
          <a:lstStyle/>
          <a:p>
            <a:pPr>
              <a:lnSpc>
                <a:spcPct val="100000"/>
              </a:lnSpc>
            </a:pPr>
            <a:r>
              <a:rPr lang="en-US" altLang="zh-CN" dirty="0" smtClean="0"/>
              <a:t>Step 3: </a:t>
            </a:r>
            <a:r>
              <a:rPr lang="en-US" altLang="zh-CN" dirty="0"/>
              <a:t>Use new representation of features to </a:t>
            </a:r>
            <a:r>
              <a:rPr lang="en-US" altLang="zh-CN" dirty="0" smtClean="0"/>
              <a:t>train </a:t>
            </a:r>
            <a:r>
              <a:rPr lang="en-US" altLang="zh-CN" dirty="0"/>
              <a:t>DNN </a:t>
            </a:r>
            <a:r>
              <a:rPr lang="en-US" altLang="zh-CN" dirty="0" err="1" smtClean="0"/>
              <a:t>regressor</a:t>
            </a:r>
            <a:endParaRPr lang="zh-CN" altLang="en-US" dirty="0"/>
          </a:p>
        </p:txBody>
      </p:sp>
      <p:sp>
        <p:nvSpPr>
          <p:cNvPr id="4" name="椭圆 3"/>
          <p:cNvSpPr/>
          <p:nvPr/>
        </p:nvSpPr>
        <p:spPr>
          <a:xfrm>
            <a:off x="3956901" y="3085324"/>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3956901" y="3718491"/>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956901" y="4351658"/>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2013326" y="3274163"/>
            <a:ext cx="1695126" cy="1200329"/>
          </a:xfrm>
          <a:prstGeom prst="rect">
            <a:avLst/>
          </a:prstGeom>
          <a:noFill/>
        </p:spPr>
        <p:txBody>
          <a:bodyPr wrap="square" rtlCol="0">
            <a:spAutoFit/>
          </a:bodyPr>
          <a:lstStyle/>
          <a:p>
            <a:r>
              <a:rPr lang="en-US" altLang="zh-CN" dirty="0" err="1" smtClean="0"/>
              <a:t>x_input_new</a:t>
            </a:r>
            <a:endParaRPr lang="en-US" altLang="zh-CN" dirty="0" smtClean="0"/>
          </a:p>
          <a:p>
            <a:r>
              <a:rPr lang="en-US" altLang="zh-CN" dirty="0" smtClean="0"/>
              <a:t>_representation</a:t>
            </a:r>
            <a:endParaRPr lang="en-US" altLang="zh-CN" dirty="0" smtClean="0"/>
          </a:p>
          <a:p>
            <a:r>
              <a:rPr lang="en-US" altLang="zh-CN" dirty="0" smtClean="0"/>
              <a:t>(middle layer output)</a:t>
            </a:r>
            <a:endParaRPr lang="zh-CN" altLang="en-US" dirty="0"/>
          </a:p>
        </p:txBody>
      </p:sp>
      <p:sp>
        <p:nvSpPr>
          <p:cNvPr id="8" name="右箭头 7"/>
          <p:cNvSpPr/>
          <p:nvPr/>
        </p:nvSpPr>
        <p:spPr>
          <a:xfrm>
            <a:off x="4950151" y="3360493"/>
            <a:ext cx="1064150" cy="23112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9" name="文本框 8"/>
          <p:cNvSpPr txBox="1"/>
          <p:nvPr/>
        </p:nvSpPr>
        <p:spPr>
          <a:xfrm>
            <a:off x="4877066" y="2621534"/>
            <a:ext cx="1382332" cy="646331"/>
          </a:xfrm>
          <a:prstGeom prst="rect">
            <a:avLst/>
          </a:prstGeom>
          <a:noFill/>
        </p:spPr>
        <p:txBody>
          <a:bodyPr wrap="square" rtlCol="0">
            <a:spAutoFit/>
          </a:bodyPr>
          <a:lstStyle/>
          <a:p>
            <a:r>
              <a:rPr lang="en-US" altLang="zh-CN" dirty="0" smtClean="0"/>
              <a:t>DNN</a:t>
            </a:r>
            <a:endParaRPr lang="en-US" altLang="zh-CN" dirty="0" smtClean="0"/>
          </a:p>
          <a:p>
            <a:r>
              <a:rPr lang="en-US" altLang="zh-CN" dirty="0" smtClean="0"/>
              <a:t>regressor_1</a:t>
            </a:r>
            <a:endParaRPr lang="zh-CN" altLang="en-US" dirty="0"/>
          </a:p>
        </p:txBody>
      </p:sp>
      <p:sp>
        <p:nvSpPr>
          <p:cNvPr id="10" name="右箭头 9"/>
          <p:cNvSpPr/>
          <p:nvPr/>
        </p:nvSpPr>
        <p:spPr>
          <a:xfrm>
            <a:off x="4950151" y="4038184"/>
            <a:ext cx="1064150" cy="22744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1" name="文本框 10"/>
          <p:cNvSpPr txBox="1"/>
          <p:nvPr/>
        </p:nvSpPr>
        <p:spPr>
          <a:xfrm>
            <a:off x="4877066" y="4474492"/>
            <a:ext cx="1382332" cy="646331"/>
          </a:xfrm>
          <a:prstGeom prst="rect">
            <a:avLst/>
          </a:prstGeom>
          <a:noFill/>
        </p:spPr>
        <p:txBody>
          <a:bodyPr wrap="square" rtlCol="0">
            <a:spAutoFit/>
          </a:bodyPr>
          <a:lstStyle/>
          <a:p>
            <a:r>
              <a:rPr lang="en-US" altLang="zh-CN" dirty="0" smtClean="0"/>
              <a:t>DNN</a:t>
            </a:r>
            <a:endParaRPr lang="en-US" altLang="zh-CN" dirty="0" smtClean="0"/>
          </a:p>
          <a:p>
            <a:r>
              <a:rPr lang="en-US" altLang="zh-CN" dirty="0" smtClean="0"/>
              <a:t>regressor_2</a:t>
            </a:r>
            <a:endParaRPr lang="zh-CN" altLang="en-US" dirty="0"/>
          </a:p>
        </p:txBody>
      </p:sp>
      <p:sp>
        <p:nvSpPr>
          <p:cNvPr id="12" name="椭圆 11"/>
          <p:cNvSpPr/>
          <p:nvPr/>
        </p:nvSpPr>
        <p:spPr>
          <a:xfrm>
            <a:off x="6656403" y="3280767"/>
            <a:ext cx="372358" cy="3723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3" name="椭圆 12"/>
          <p:cNvSpPr/>
          <p:nvPr/>
        </p:nvSpPr>
        <p:spPr>
          <a:xfrm>
            <a:off x="6656403" y="3993678"/>
            <a:ext cx="372358" cy="3723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4" name="文本框 13"/>
          <p:cNvSpPr txBox="1"/>
          <p:nvPr/>
        </p:nvSpPr>
        <p:spPr>
          <a:xfrm>
            <a:off x="7543280" y="2996017"/>
            <a:ext cx="2273003" cy="923330"/>
          </a:xfrm>
          <a:prstGeom prst="rect">
            <a:avLst/>
          </a:prstGeom>
          <a:noFill/>
        </p:spPr>
        <p:txBody>
          <a:bodyPr wrap="square" rtlCol="0">
            <a:spAutoFit/>
          </a:bodyPr>
          <a:lstStyle/>
          <a:p>
            <a:r>
              <a:rPr lang="en-US" altLang="zh-CN" dirty="0" smtClean="0"/>
              <a:t>x-coordinate on FSS</a:t>
            </a:r>
            <a:endParaRPr lang="en-US" altLang="zh-CN" dirty="0" smtClean="0"/>
          </a:p>
          <a:p>
            <a:r>
              <a:rPr lang="en-US" altLang="zh-CN" dirty="0" smtClean="0"/>
              <a:t>(i.e. 138th column of original data) </a:t>
            </a:r>
            <a:endParaRPr lang="zh-CN" altLang="en-US" dirty="0"/>
          </a:p>
        </p:txBody>
      </p:sp>
      <p:sp>
        <p:nvSpPr>
          <p:cNvPr id="15" name="文本框 14"/>
          <p:cNvSpPr txBox="1"/>
          <p:nvPr/>
        </p:nvSpPr>
        <p:spPr>
          <a:xfrm>
            <a:off x="7577845" y="3993678"/>
            <a:ext cx="2273003" cy="923330"/>
          </a:xfrm>
          <a:prstGeom prst="rect">
            <a:avLst/>
          </a:prstGeom>
          <a:noFill/>
        </p:spPr>
        <p:txBody>
          <a:bodyPr wrap="square" rtlCol="0">
            <a:spAutoFit/>
          </a:bodyPr>
          <a:lstStyle/>
          <a:p>
            <a:r>
              <a:rPr lang="en-US" altLang="zh-CN" dirty="0"/>
              <a:t>y</a:t>
            </a:r>
            <a:r>
              <a:rPr lang="en-US" altLang="zh-CN" dirty="0" smtClean="0"/>
              <a:t>-coordinate on FSS</a:t>
            </a:r>
            <a:endParaRPr lang="en-US" altLang="zh-CN" dirty="0" smtClean="0"/>
          </a:p>
          <a:p>
            <a:r>
              <a:rPr lang="en-US" altLang="zh-CN" dirty="0" smtClean="0"/>
              <a:t>(i.e. 139th column of original data) </a:t>
            </a:r>
            <a:endParaRPr lang="zh-CN" altLang="en-US" dirty="0"/>
          </a:p>
        </p:txBody>
      </p:sp>
      <p:sp>
        <p:nvSpPr>
          <p:cNvPr id="16" name="内容占位符 2"/>
          <p:cNvSpPr txBox="1"/>
          <p:nvPr/>
        </p:nvSpPr>
        <p:spPr>
          <a:xfrm>
            <a:off x="838200" y="5515159"/>
            <a:ext cx="8037136" cy="8122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dirty="0" smtClean="0"/>
              <a:t>Metric: the sum of two DNN </a:t>
            </a:r>
            <a:r>
              <a:rPr lang="en-US" altLang="zh-CN" dirty="0" err="1" smtClean="0"/>
              <a:t>regressors</a:t>
            </a:r>
            <a:r>
              <a:rPr lang="en-US" altLang="zh-CN" dirty="0" smtClean="0"/>
              <a:t>’ MSE loss</a:t>
            </a:r>
            <a:endParaRPr lang="en-US" altLang="zh-CN"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Task</a:t>
            </a:r>
            <a:endParaRPr lang="zh-CN" altLang="en-US" dirty="0"/>
          </a:p>
        </p:txBody>
      </p:sp>
      <p:sp>
        <p:nvSpPr>
          <p:cNvPr id="3" name="内容占位符 2"/>
          <p:cNvSpPr>
            <a:spLocks noGrp="1"/>
          </p:cNvSpPr>
          <p:nvPr>
            <p:ph idx="1"/>
          </p:nvPr>
        </p:nvSpPr>
        <p:spPr>
          <a:xfrm>
            <a:off x="838200" y="1825624"/>
            <a:ext cx="10860464" cy="4829700"/>
          </a:xfrm>
        </p:spPr>
        <p:txBody>
          <a:bodyPr>
            <a:normAutofit/>
          </a:bodyPr>
          <a:lstStyle/>
          <a:p>
            <a:pPr>
              <a:lnSpc>
                <a:spcPct val="100000"/>
              </a:lnSpc>
            </a:pPr>
            <a:r>
              <a:rPr lang="en-US" altLang="zh-CN" dirty="0"/>
              <a:t># TODO : 1. Create weights and biases of encoder's second layer. (5</a:t>
            </a:r>
            <a:r>
              <a:rPr lang="en-US" altLang="zh-CN" dirty="0" smtClean="0"/>
              <a:t>%)</a:t>
            </a:r>
            <a:endParaRPr lang="en-US" altLang="zh-CN" dirty="0" smtClean="0"/>
          </a:p>
          <a:p>
            <a:pPr>
              <a:lnSpc>
                <a:spcPct val="100000"/>
              </a:lnSpc>
            </a:pPr>
            <a:r>
              <a:rPr lang="en-US" altLang="zh-CN" dirty="0"/>
              <a:t># TODO : 2. Create weights and biases of encoder's *second* layer. (5</a:t>
            </a:r>
            <a:r>
              <a:rPr lang="en-US" altLang="zh-CN" dirty="0" smtClean="0"/>
              <a:t>%)</a:t>
            </a:r>
            <a:endParaRPr lang="en-US" altLang="zh-CN" dirty="0" smtClean="0"/>
          </a:p>
          <a:p>
            <a:pPr>
              <a:lnSpc>
                <a:spcPct val="100000"/>
              </a:lnSpc>
            </a:pPr>
            <a:r>
              <a:rPr lang="en-US" altLang="zh-CN" dirty="0"/>
              <a:t># TODO : 3. Write the computation of encoder's second layer and decoder's *second* layer. (5</a:t>
            </a:r>
            <a:r>
              <a:rPr lang="en-US" altLang="zh-CN" dirty="0" smtClean="0"/>
              <a:t>%)</a:t>
            </a:r>
            <a:endParaRPr lang="en-US" altLang="zh-CN" dirty="0" smtClean="0"/>
          </a:p>
          <a:p>
            <a:pPr>
              <a:lnSpc>
                <a:spcPct val="100000"/>
              </a:lnSpc>
            </a:pPr>
            <a:r>
              <a:rPr lang="en-US" altLang="zh-CN" dirty="0"/>
              <a:t># TODO : 4. Define the loss function. (5</a:t>
            </a:r>
            <a:r>
              <a:rPr lang="en-US" altLang="zh-CN" dirty="0" smtClean="0"/>
              <a:t>%)</a:t>
            </a:r>
            <a:endParaRPr lang="en-US" altLang="zh-CN" dirty="0" smtClean="0"/>
          </a:p>
          <a:p>
            <a:pPr>
              <a:lnSpc>
                <a:spcPct val="100000"/>
              </a:lnSpc>
            </a:pPr>
            <a:r>
              <a:rPr lang="en-US" altLang="zh-CN" dirty="0"/>
              <a:t># TODO : 5. Define a gradient descent optimizer. (5</a:t>
            </a:r>
            <a:r>
              <a:rPr lang="en-US" altLang="zh-CN" dirty="0" smtClean="0"/>
              <a:t>%)</a:t>
            </a:r>
            <a:endParaRPr lang="en-US" altLang="zh-CN" dirty="0" smtClean="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Task</a:t>
            </a:r>
            <a:endParaRPr lang="zh-CN" altLang="en-US" dirty="0"/>
          </a:p>
        </p:txBody>
      </p:sp>
      <p:sp>
        <p:nvSpPr>
          <p:cNvPr id="3" name="内容占位符 2"/>
          <p:cNvSpPr>
            <a:spLocks noGrp="1"/>
          </p:cNvSpPr>
          <p:nvPr>
            <p:ph idx="1"/>
          </p:nvPr>
        </p:nvSpPr>
        <p:spPr>
          <a:xfrm>
            <a:off x="838200" y="1825624"/>
            <a:ext cx="10860464" cy="4829700"/>
          </a:xfrm>
        </p:spPr>
        <p:txBody>
          <a:bodyPr>
            <a:normAutofit/>
          </a:bodyPr>
          <a:lstStyle/>
          <a:p>
            <a:pPr>
              <a:lnSpc>
                <a:spcPct val="100000"/>
              </a:lnSpc>
            </a:pPr>
            <a:r>
              <a:rPr lang="en-US" altLang="zh-CN" dirty="0" smtClean="0"/>
              <a:t># </a:t>
            </a:r>
            <a:r>
              <a:rPr lang="en-US" altLang="zh-CN" dirty="0"/>
              <a:t>TODO : 6. Change </a:t>
            </a:r>
            <a:r>
              <a:rPr lang="en-US" altLang="zh-CN" dirty="0" err="1"/>
              <a:t>train_features</a:t>
            </a:r>
            <a:r>
              <a:rPr lang="en-US" altLang="zh-CN" dirty="0"/>
              <a:t> and </a:t>
            </a:r>
            <a:r>
              <a:rPr lang="en-US" altLang="zh-CN" dirty="0" err="1"/>
              <a:t>test_features</a:t>
            </a:r>
            <a:r>
              <a:rPr lang="en-US" altLang="zh-CN" dirty="0"/>
              <a:t> from </a:t>
            </a:r>
            <a:r>
              <a:rPr lang="en-US" altLang="zh-CN" dirty="0" err="1"/>
              <a:t>numpy</a:t>
            </a:r>
            <a:r>
              <a:rPr lang="en-US" altLang="zh-CN" dirty="0"/>
              <a:t> arrays to </a:t>
            </a:r>
            <a:r>
              <a:rPr lang="en-US" altLang="zh-CN" dirty="0" err="1"/>
              <a:t>tensorflow</a:t>
            </a:r>
            <a:r>
              <a:rPr lang="en-US" altLang="zh-CN" dirty="0"/>
              <a:t> constants. (5</a:t>
            </a:r>
            <a:r>
              <a:rPr lang="en-US" altLang="zh-CN" dirty="0" smtClean="0"/>
              <a:t>%)</a:t>
            </a:r>
            <a:endParaRPr lang="en-US" altLang="zh-CN" dirty="0"/>
          </a:p>
          <a:p>
            <a:pPr>
              <a:lnSpc>
                <a:spcPct val="100000"/>
              </a:lnSpc>
            </a:pPr>
            <a:r>
              <a:rPr lang="en-US" altLang="zh-CN" dirty="0"/>
              <a:t># TODO : 7. Calculate the middle layer representation of train/test features. (10</a:t>
            </a:r>
            <a:r>
              <a:rPr lang="en-US" altLang="zh-CN" dirty="0" smtClean="0"/>
              <a:t>%)</a:t>
            </a:r>
            <a:endParaRPr lang="en-US" altLang="zh-CN" dirty="0" smtClean="0"/>
          </a:p>
          <a:p>
            <a:pPr>
              <a:lnSpc>
                <a:spcPct val="100000"/>
              </a:lnSpc>
            </a:pPr>
            <a:r>
              <a:rPr lang="en-US" altLang="zh-CN" dirty="0"/>
              <a:t># TODO : 8. Define DNN </a:t>
            </a:r>
            <a:r>
              <a:rPr lang="en-US" altLang="zh-CN" dirty="0" err="1"/>
              <a:t>regressor</a:t>
            </a:r>
            <a:r>
              <a:rPr lang="en-US" altLang="zh-CN" dirty="0"/>
              <a:t>. (5</a:t>
            </a:r>
            <a:r>
              <a:rPr lang="en-US" altLang="zh-CN" dirty="0" smtClean="0"/>
              <a:t>%)</a:t>
            </a:r>
            <a:endParaRPr lang="en-US" altLang="zh-CN" dirty="0" smtClean="0"/>
          </a:p>
          <a:p>
            <a:pPr>
              <a:lnSpc>
                <a:spcPct val="100000"/>
              </a:lnSpc>
            </a:pPr>
            <a:r>
              <a:rPr lang="en-US" altLang="zh-CN" dirty="0"/>
              <a:t># TODO : 9. Train the </a:t>
            </a:r>
            <a:r>
              <a:rPr lang="en-US" altLang="zh-CN" dirty="0" err="1"/>
              <a:t>regressor</a:t>
            </a:r>
            <a:r>
              <a:rPr lang="en-US" altLang="zh-CN" dirty="0"/>
              <a:t>. (5</a:t>
            </a:r>
            <a:r>
              <a:rPr lang="en-US" altLang="zh-CN" dirty="0" smtClean="0"/>
              <a:t>%)</a:t>
            </a:r>
            <a:endParaRPr lang="en-US" altLang="zh-CN" dirty="0" smtClean="0"/>
          </a:p>
          <a:p>
            <a:pPr>
              <a:lnSpc>
                <a:spcPct val="100000"/>
              </a:lnSpc>
            </a:pPr>
            <a:r>
              <a:rPr lang="en-US" altLang="zh-CN" dirty="0"/>
              <a:t># TODO : 10. Evaluate the loss on test set. (5%)</a:t>
            </a:r>
            <a:endParaRPr lang="en-US" altLang="zh-CN" dirty="0" smtClean="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122939" y="2087393"/>
            <a:ext cx="5593672" cy="2453535"/>
          </a:xfrm>
        </p:spPr>
        <p:txBody>
          <a:bodyPr>
            <a:noAutofit/>
          </a:bodyPr>
          <a:lstStyle/>
          <a:p>
            <a:r>
              <a:rPr lang="en-US" altLang="zh-CN" sz="8800" dirty="0" smtClean="0"/>
              <a:t>Thanks!</a:t>
            </a:r>
            <a:br>
              <a:rPr lang="en-US" altLang="zh-CN" sz="8800" dirty="0" smtClean="0"/>
            </a:br>
            <a:r>
              <a:rPr lang="en-US" altLang="zh-CN" sz="8800" dirty="0" smtClean="0"/>
              <a:t>	</a:t>
            </a:r>
            <a:r>
              <a:rPr lang="en-US" altLang="zh-CN" sz="4800" dirty="0" smtClean="0"/>
              <a:t>Q&amp;A</a:t>
            </a:r>
            <a:endParaRPr lang="en-US" altLang="zh-CN" sz="4800" dirty="0" smtClean="0"/>
          </a:p>
        </p:txBody>
      </p:sp>
      <p:sp>
        <p:nvSpPr>
          <p:cNvPr id="3" name="文本框 2"/>
          <p:cNvSpPr txBox="1"/>
          <p:nvPr/>
        </p:nvSpPr>
        <p:spPr>
          <a:xfrm>
            <a:off x="4170045" y="5770245"/>
            <a:ext cx="4129405" cy="645160"/>
          </a:xfrm>
          <a:prstGeom prst="rect">
            <a:avLst/>
          </a:prstGeom>
          <a:noFill/>
        </p:spPr>
        <p:txBody>
          <a:bodyPr wrap="square" rtlCol="0">
            <a:spAutoFit/>
          </a:bodyPr>
          <a:p>
            <a:pPr algn="l"/>
            <a:r>
              <a:rPr lang="zh-CN" altLang="en-US">
                <a:sym typeface="+mn-ea"/>
              </a:rPr>
              <a:t>/home/share/dlss_exp</a:t>
            </a:r>
            <a:endParaRPr lang="zh-CN" altLang="en-US"/>
          </a:p>
          <a:p>
            <a:pPr algn="l"/>
            <a:r>
              <a:rPr lang="zh-CN" altLang="en-US"/>
              <a:t>https://git.net9.org/OneSida/dlss_exp</a:t>
            </a:r>
            <a:endParaRPr lang="zh-CN"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bwMode="auto">
          <a:xfrm>
            <a:off x="687705" y="258445"/>
            <a:ext cx="106457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ctr" defTabSz="685800" rtl="0" fontAlgn="base">
              <a:lnSpc>
                <a:spcPct val="90000"/>
              </a:lnSpc>
              <a:spcBef>
                <a:spcPct val="0"/>
              </a:spcBef>
              <a:spcAft>
                <a:spcPct val="0"/>
              </a:spcAft>
              <a:defRPr sz="45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2pPr>
            <a:lvl3pPr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3pPr>
            <a:lvl4pPr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4pPr>
            <a:lvl5pPr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9pPr>
          </a:lstStyle>
          <a:p>
            <a:pPr eaLnBrk="1" hangingPunct="1">
              <a:defRPr/>
            </a:pPr>
            <a:r>
              <a:rPr lang="en-US" altLang="zh-CN" sz="3600" dirty="0" smtClean="0">
                <a:latin typeface="+mn-lt"/>
                <a:ea typeface="微软雅黑 Light" panose="020B0502040204020203" pitchFamily="34" charset="-122"/>
                <a:sym typeface="+mn-ea"/>
              </a:rPr>
              <a:t>Learning to Appreciate the Aesthetic Effects of Clothing</a:t>
            </a:r>
            <a:endParaRPr lang="en-US" altLang="zh-CN" sz="3600" dirty="0" smtClean="0">
              <a:solidFill>
                <a:schemeClr val="tx1"/>
              </a:solidFill>
              <a:latin typeface="+mn-lt"/>
              <a:ea typeface="微软雅黑 Light" panose="020B0502040204020203" pitchFamily="34" charset="-122"/>
              <a:sym typeface="+mn-ea"/>
            </a:endParaRPr>
          </a:p>
        </p:txBody>
      </p:sp>
      <p:pic>
        <p:nvPicPr>
          <p:cNvPr id="4" name="内容占位符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1029970" y="1327785"/>
            <a:ext cx="4932045" cy="4636135"/>
          </a:xfrm>
          <a:prstGeom prst="rect">
            <a:avLst/>
          </a:prstGeom>
        </p:spPr>
      </p:pic>
      <p:pic>
        <p:nvPicPr>
          <p:cNvPr id="5"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10020" y="1374140"/>
            <a:ext cx="4884420" cy="458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774825" y="6381750"/>
            <a:ext cx="8621713" cy="337185"/>
          </a:xfrm>
          <a:prstGeom prst="rect">
            <a:avLst/>
          </a:prstGeom>
        </p:spPr>
        <p:txBody>
          <a:bodyPr>
            <a:spAutoFit/>
          </a:bodyPr>
          <a:lstStyle/>
          <a:p>
            <a:pPr eaLnBrk="1" hangingPunct="1">
              <a:defRPr/>
            </a:pPr>
            <a:r>
              <a:rPr lang="en-US" altLang="zh-CN" sz="1600" dirty="0" err="1">
                <a:solidFill>
                  <a:srgbClr val="000000"/>
                </a:solidFill>
                <a:latin typeface="Times New Roman" panose="02020603050405020304"/>
                <a:ea typeface="微软雅黑 Light" panose="020B0502040204020203" pitchFamily="34" charset="-122"/>
              </a:rPr>
              <a:t>Jia</a:t>
            </a:r>
            <a:r>
              <a:rPr lang="en-US" altLang="zh-CN" sz="1600" dirty="0">
                <a:solidFill>
                  <a:srgbClr val="000000"/>
                </a:solidFill>
                <a:latin typeface="Times New Roman" panose="02020603050405020304"/>
                <a:ea typeface="微软雅黑 Light" panose="020B0502040204020203" pitchFamily="34" charset="-122"/>
              </a:rPr>
              <a:t> </a:t>
            </a:r>
            <a:r>
              <a:rPr lang="en-US" altLang="zh-CN" sz="1600" dirty="0" err="1">
                <a:solidFill>
                  <a:srgbClr val="000000"/>
                </a:solidFill>
                <a:latin typeface="Times New Roman" panose="02020603050405020304"/>
                <a:ea typeface="微软雅黑 Light" panose="020B0502040204020203" pitchFamily="34" charset="-122"/>
              </a:rPr>
              <a:t>Jia</a:t>
            </a:r>
            <a:r>
              <a:rPr lang="en-US" altLang="zh-CN" sz="1600" dirty="0">
                <a:solidFill>
                  <a:srgbClr val="000000"/>
                </a:solidFill>
                <a:latin typeface="Times New Roman" panose="02020603050405020304"/>
                <a:ea typeface="微软雅黑 Light" panose="020B0502040204020203" pitchFamily="34" charset="-122"/>
              </a:rPr>
              <a:t>, </a:t>
            </a:r>
            <a:r>
              <a:rPr lang="en-US" altLang="zh-CN" sz="1600" dirty="0" err="1">
                <a:solidFill>
                  <a:srgbClr val="000000"/>
                </a:solidFill>
                <a:latin typeface="Times New Roman" panose="02020603050405020304"/>
                <a:ea typeface="微软雅黑 Light" panose="020B0502040204020203" pitchFamily="34" charset="-122"/>
              </a:rPr>
              <a:t>etc</a:t>
            </a:r>
            <a:r>
              <a:rPr lang="en-US" altLang="zh-CN" sz="1600" dirty="0">
                <a:solidFill>
                  <a:srgbClr val="000000"/>
                </a:solidFill>
                <a:latin typeface="Times New Roman" panose="02020603050405020304"/>
                <a:ea typeface="微软雅黑 Light" panose="020B0502040204020203" pitchFamily="34" charset="-122"/>
              </a:rPr>
              <a:t>,. Learning to Appreciate the Aesthetic Effects of </a:t>
            </a:r>
            <a:r>
              <a:rPr lang="en-US" altLang="zh-CN" sz="1600" dirty="0">
                <a:latin typeface="Times New Roman" panose="02020603050405020304"/>
                <a:ea typeface="微软雅黑 Light" panose="020B0502040204020203" pitchFamily="34" charset="-122"/>
              </a:rPr>
              <a:t>Clothing, AAAI 2016</a:t>
            </a:r>
            <a:endParaRPr lang="zh-CN" altLang="en-US" sz="1600" dirty="0">
              <a:latin typeface="Times New Roman" panose="02020603050405020304"/>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p:nvPr/>
        </p:nvSpPr>
        <p:spPr bwMode="auto">
          <a:xfrm>
            <a:off x="720725" y="312420"/>
            <a:ext cx="1115631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ctr" defTabSz="685800" rtl="0" fontAlgn="base">
              <a:lnSpc>
                <a:spcPct val="90000"/>
              </a:lnSpc>
              <a:spcBef>
                <a:spcPct val="0"/>
              </a:spcBef>
              <a:spcAft>
                <a:spcPct val="0"/>
              </a:spcAft>
              <a:defRPr sz="45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2pPr>
            <a:lvl3pPr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3pPr>
            <a:lvl4pPr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4pPr>
            <a:lvl5pPr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9pPr>
          </a:lstStyle>
          <a:p>
            <a:pPr eaLnBrk="1" hangingPunct="1">
              <a:defRPr/>
            </a:pPr>
            <a:r>
              <a:rPr lang="en-US" altLang="zh-CN" sz="3600" dirty="0" smtClean="0">
                <a:latin typeface="+mn-lt"/>
                <a:ea typeface="微软雅黑 Light" panose="020B0502040204020203" pitchFamily="34" charset="-122"/>
                <a:sym typeface="+mn-ea"/>
              </a:rPr>
              <a:t>Learning to Appreciate the Aesthetic Effects of Clothing</a:t>
            </a:r>
            <a:endParaRPr lang="en-US" altLang="zh-CN" sz="3600" b="1" dirty="0" smtClean="0">
              <a:solidFill>
                <a:schemeClr val="tx1"/>
              </a:solidFill>
              <a:latin typeface="+mn-lt"/>
              <a:ea typeface="微软雅黑 Light" panose="020B0502040204020203" pitchFamily="34" charset="-122"/>
              <a:sym typeface="+mn-ea"/>
            </a:endParaRPr>
          </a:p>
        </p:txBody>
      </p:sp>
      <p:pic>
        <p:nvPicPr>
          <p:cNvPr id="9" name="内容占位符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3429000" y="1409700"/>
            <a:ext cx="4699635" cy="4458970"/>
          </a:xfrm>
          <a:prstGeom prst="rect">
            <a:avLst/>
          </a:prstGeom>
        </p:spPr>
      </p:pic>
      <p:sp>
        <p:nvSpPr>
          <p:cNvPr id="10" name="矩形 9"/>
          <p:cNvSpPr/>
          <p:nvPr/>
        </p:nvSpPr>
        <p:spPr>
          <a:xfrm>
            <a:off x="1752599" y="6187206"/>
            <a:ext cx="8621713" cy="337185"/>
          </a:xfrm>
          <a:prstGeom prst="rect">
            <a:avLst/>
          </a:prstGeom>
        </p:spPr>
        <p:txBody>
          <a:bodyPr>
            <a:spAutoFit/>
          </a:bodyPr>
          <a:lstStyle/>
          <a:p>
            <a:pPr eaLnBrk="1" hangingPunct="1">
              <a:defRPr/>
            </a:pPr>
            <a:r>
              <a:rPr lang="en-US" altLang="zh-CN" sz="1600" dirty="0" err="1">
                <a:solidFill>
                  <a:srgbClr val="000000"/>
                </a:solidFill>
                <a:latin typeface="Times New Roman" panose="02020603050405020304"/>
                <a:ea typeface="微软雅黑 Light" panose="020B0502040204020203" pitchFamily="34" charset="-122"/>
              </a:rPr>
              <a:t>Jia</a:t>
            </a:r>
            <a:r>
              <a:rPr lang="en-US" altLang="zh-CN" sz="1600" dirty="0">
                <a:solidFill>
                  <a:srgbClr val="000000"/>
                </a:solidFill>
                <a:latin typeface="Times New Roman" panose="02020603050405020304"/>
                <a:ea typeface="微软雅黑 Light" panose="020B0502040204020203" pitchFamily="34" charset="-122"/>
              </a:rPr>
              <a:t> </a:t>
            </a:r>
            <a:r>
              <a:rPr lang="en-US" altLang="zh-CN" sz="1600" dirty="0" err="1">
                <a:solidFill>
                  <a:srgbClr val="000000"/>
                </a:solidFill>
                <a:latin typeface="Times New Roman" panose="02020603050405020304"/>
                <a:ea typeface="微软雅黑 Light" panose="020B0502040204020203" pitchFamily="34" charset="-122"/>
              </a:rPr>
              <a:t>Jia</a:t>
            </a:r>
            <a:r>
              <a:rPr lang="en-US" altLang="zh-CN" sz="1600" dirty="0">
                <a:solidFill>
                  <a:srgbClr val="000000"/>
                </a:solidFill>
                <a:latin typeface="Times New Roman" panose="02020603050405020304"/>
                <a:ea typeface="微软雅黑 Light" panose="020B0502040204020203" pitchFamily="34" charset="-122"/>
              </a:rPr>
              <a:t>, </a:t>
            </a:r>
            <a:r>
              <a:rPr lang="en-US" altLang="zh-CN" sz="1600" dirty="0" err="1">
                <a:solidFill>
                  <a:srgbClr val="000000"/>
                </a:solidFill>
                <a:latin typeface="Times New Roman" panose="02020603050405020304"/>
                <a:ea typeface="微软雅黑 Light" panose="020B0502040204020203" pitchFamily="34" charset="-122"/>
              </a:rPr>
              <a:t>etc</a:t>
            </a:r>
            <a:r>
              <a:rPr lang="en-US" altLang="zh-CN" sz="1600" dirty="0">
                <a:solidFill>
                  <a:srgbClr val="000000"/>
                </a:solidFill>
                <a:latin typeface="Times New Roman" panose="02020603050405020304"/>
                <a:ea typeface="微软雅黑 Light" panose="020B0502040204020203" pitchFamily="34" charset="-122"/>
              </a:rPr>
              <a:t>,. Learning to Appreciate the Aesthetic Effects of Clothing</a:t>
            </a:r>
            <a:r>
              <a:rPr lang="en-US" altLang="zh-CN" sz="1600" dirty="0">
                <a:latin typeface="Times New Roman" panose="02020603050405020304"/>
                <a:ea typeface="微软雅黑 Light" panose="020B0502040204020203" pitchFamily="34" charset="-122"/>
              </a:rPr>
              <a:t>, AAAI 2016</a:t>
            </a:r>
            <a:endParaRPr lang="zh-CN" altLang="en-US" sz="1600" dirty="0">
              <a:latin typeface="Times New Roman" panose="02020603050405020304"/>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4">
            <a:hlinkClick r:id="rId1" action="ppaction://hlinkfile"/>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386205" y="1643380"/>
            <a:ext cx="4717415" cy="4478020"/>
          </a:xfrm>
          <a:prstGeom prst="rect">
            <a:avLst/>
          </a:prstGeom>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6975" y="2178050"/>
            <a:ext cx="4283075" cy="1303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6975" y="4508500"/>
            <a:ext cx="4283075" cy="1296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1774825" y="6474822"/>
            <a:ext cx="8621713" cy="337185"/>
          </a:xfrm>
          <a:prstGeom prst="rect">
            <a:avLst/>
          </a:prstGeom>
        </p:spPr>
        <p:txBody>
          <a:bodyPr>
            <a:spAutoFit/>
          </a:bodyPr>
          <a:lstStyle/>
          <a:p>
            <a:pPr eaLnBrk="1" hangingPunct="1">
              <a:defRPr/>
            </a:pPr>
            <a:r>
              <a:rPr lang="en-US" altLang="zh-CN" sz="1600" dirty="0" err="1">
                <a:solidFill>
                  <a:srgbClr val="000000"/>
                </a:solidFill>
                <a:latin typeface="Times New Roman" panose="02020603050405020304"/>
                <a:ea typeface="微软雅黑 Light" panose="020B0502040204020203" pitchFamily="34" charset="-122"/>
              </a:rPr>
              <a:t>Jia</a:t>
            </a:r>
            <a:r>
              <a:rPr lang="en-US" altLang="zh-CN" sz="1600" dirty="0">
                <a:solidFill>
                  <a:srgbClr val="000000"/>
                </a:solidFill>
                <a:latin typeface="Times New Roman" panose="02020603050405020304"/>
                <a:ea typeface="微软雅黑 Light" panose="020B0502040204020203" pitchFamily="34" charset="-122"/>
              </a:rPr>
              <a:t> </a:t>
            </a:r>
            <a:r>
              <a:rPr lang="en-US" altLang="zh-CN" sz="1600" dirty="0" err="1">
                <a:solidFill>
                  <a:srgbClr val="000000"/>
                </a:solidFill>
                <a:latin typeface="Times New Roman" panose="02020603050405020304"/>
                <a:ea typeface="微软雅黑 Light" panose="020B0502040204020203" pitchFamily="34" charset="-122"/>
              </a:rPr>
              <a:t>Jia</a:t>
            </a:r>
            <a:r>
              <a:rPr lang="en-US" altLang="zh-CN" sz="1600" dirty="0">
                <a:solidFill>
                  <a:srgbClr val="000000"/>
                </a:solidFill>
                <a:latin typeface="Times New Roman" panose="02020603050405020304"/>
                <a:ea typeface="微软雅黑 Light" panose="020B0502040204020203" pitchFamily="34" charset="-122"/>
              </a:rPr>
              <a:t>, </a:t>
            </a:r>
            <a:r>
              <a:rPr lang="en-US" altLang="zh-CN" sz="1600" dirty="0" err="1">
                <a:solidFill>
                  <a:srgbClr val="000000"/>
                </a:solidFill>
                <a:latin typeface="Times New Roman" panose="02020603050405020304"/>
                <a:ea typeface="微软雅黑 Light" panose="020B0502040204020203" pitchFamily="34" charset="-122"/>
              </a:rPr>
              <a:t>etc</a:t>
            </a:r>
            <a:r>
              <a:rPr lang="en-US" altLang="zh-CN" sz="1600" dirty="0">
                <a:solidFill>
                  <a:srgbClr val="000000"/>
                </a:solidFill>
                <a:latin typeface="Times New Roman" panose="02020603050405020304"/>
                <a:ea typeface="微软雅黑 Light" panose="020B0502040204020203" pitchFamily="34" charset="-122"/>
              </a:rPr>
              <a:t>,. Learning to Appreciate the Aesthetic Effects of Clothing</a:t>
            </a:r>
            <a:r>
              <a:rPr lang="en-US" altLang="zh-CN" sz="1600" dirty="0">
                <a:latin typeface="Times New Roman" panose="02020603050405020304"/>
                <a:ea typeface="微软雅黑 Light" panose="020B0502040204020203" pitchFamily="34" charset="-122"/>
              </a:rPr>
              <a:t>, AAAI </a:t>
            </a:r>
            <a:r>
              <a:rPr lang="en-US" altLang="zh-CN" sz="1600" dirty="0" smtClean="0">
                <a:latin typeface="Times New Roman" panose="02020603050405020304"/>
                <a:ea typeface="微软雅黑 Light" panose="020B0502040204020203" pitchFamily="34" charset="-122"/>
              </a:rPr>
              <a:t>2016</a:t>
            </a:r>
            <a:endParaRPr lang="en-US" altLang="zh-CN" sz="1600" dirty="0">
              <a:latin typeface="Times New Roman" panose="02020603050405020304"/>
              <a:ea typeface="微软雅黑 Light" panose="020B0502040204020203" pitchFamily="34" charset="-122"/>
            </a:endParaRPr>
          </a:p>
        </p:txBody>
      </p:sp>
      <p:sp>
        <p:nvSpPr>
          <p:cNvPr id="8" name="标题 1"/>
          <p:cNvSpPr txBox="1"/>
          <p:nvPr/>
        </p:nvSpPr>
        <p:spPr bwMode="auto">
          <a:xfrm>
            <a:off x="720725" y="312420"/>
            <a:ext cx="1115631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ctr" defTabSz="685800" rtl="0" fontAlgn="base">
              <a:lnSpc>
                <a:spcPct val="90000"/>
              </a:lnSpc>
              <a:spcBef>
                <a:spcPct val="0"/>
              </a:spcBef>
              <a:spcAft>
                <a:spcPct val="0"/>
              </a:spcAft>
              <a:defRPr sz="45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2pPr>
            <a:lvl3pPr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3pPr>
            <a:lvl4pPr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4pPr>
            <a:lvl5pPr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9pPr>
          </a:lstStyle>
          <a:p>
            <a:pPr eaLnBrk="1" hangingPunct="1">
              <a:defRPr/>
            </a:pPr>
            <a:r>
              <a:rPr lang="en-US" altLang="zh-CN" sz="3600" dirty="0" smtClean="0">
                <a:latin typeface="+mn-lt"/>
                <a:ea typeface="微软雅黑 Light" panose="020B0502040204020203" pitchFamily="34" charset="-122"/>
                <a:sym typeface="+mn-ea"/>
              </a:rPr>
              <a:t>Learning to Appreciate the Aesthetic Effects of Clothing</a:t>
            </a:r>
            <a:endParaRPr lang="en-US" altLang="zh-CN" sz="3600" b="1" dirty="0" smtClean="0">
              <a:solidFill>
                <a:schemeClr val="tx1"/>
              </a:solidFill>
              <a:latin typeface="+mn-lt"/>
              <a:ea typeface="微软雅黑 Light" panose="020B0502040204020203" pitchFamily="34" charset="-122"/>
              <a:sym typeface="+mn-ea"/>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bwMode="auto">
          <a:xfrm>
            <a:off x="1524000" y="1412776"/>
            <a:ext cx="9144000" cy="4477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p:cNvSpPr txBox="1"/>
          <p:nvPr/>
        </p:nvSpPr>
        <p:spPr bwMode="auto">
          <a:xfrm>
            <a:off x="1664628" y="301785"/>
            <a:ext cx="8863696"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ctr" defTabSz="685800" rtl="0" fontAlgn="base">
              <a:lnSpc>
                <a:spcPct val="90000"/>
              </a:lnSpc>
              <a:spcBef>
                <a:spcPct val="0"/>
              </a:spcBef>
              <a:spcAft>
                <a:spcPct val="0"/>
              </a:spcAft>
              <a:defRPr sz="45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2pPr>
            <a:lvl3pPr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3pPr>
            <a:lvl4pPr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4pPr>
            <a:lvl5pPr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9pPr>
          </a:lstStyle>
          <a:p>
            <a:pPr eaLnBrk="1" hangingPunct="1">
              <a:defRPr/>
            </a:pPr>
            <a:r>
              <a:rPr lang="en-US" altLang="zh-CN" sz="3200" dirty="0">
                <a:solidFill>
                  <a:schemeClr val="tx1"/>
                </a:solidFill>
                <a:latin typeface="Calibri" panose="020F0502020204030204"/>
                <a:ea typeface="微软雅黑 Light" panose="020B0502040204020203" pitchFamily="34" charset="-122"/>
              </a:rPr>
              <a:t>Towards Better Understanding the Clothing Fashion Styles: A Multimodal Deep Learning Approach</a:t>
            </a:r>
            <a:endParaRPr lang="en-US" altLang="zh-CN" sz="3200" dirty="0">
              <a:solidFill>
                <a:schemeClr val="tx1"/>
              </a:solidFill>
              <a:latin typeface="Calibri" panose="020F0502020204030204"/>
              <a:ea typeface="微软雅黑 Light" panose="020B0502040204020203" pitchFamily="34" charset="-122"/>
            </a:endParaRPr>
          </a:p>
        </p:txBody>
      </p:sp>
      <p:sp>
        <p:nvSpPr>
          <p:cNvPr id="7" name="矩形 6"/>
          <p:cNvSpPr>
            <a:spLocks noChangeArrowheads="1"/>
          </p:cNvSpPr>
          <p:nvPr/>
        </p:nvSpPr>
        <p:spPr bwMode="auto">
          <a:xfrm>
            <a:off x="1847528" y="6093296"/>
            <a:ext cx="889158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dirty="0" smtClean="0">
                <a:solidFill>
                  <a:srgbClr val="000000"/>
                </a:solidFill>
                <a:latin typeface="Times New Roman" panose="02020603050405020304" pitchFamily="18" charset="0"/>
              </a:rPr>
              <a:t>Yihui Ma, </a:t>
            </a:r>
            <a:r>
              <a:rPr lang="en-US" altLang="zh-CN" sz="1600" dirty="0" err="1" smtClean="0">
                <a:solidFill>
                  <a:srgbClr val="000000"/>
                </a:solidFill>
                <a:latin typeface="Times New Roman" panose="02020603050405020304" pitchFamily="18" charset="0"/>
              </a:rPr>
              <a:t>Jia</a:t>
            </a:r>
            <a:r>
              <a:rPr lang="en-US" altLang="zh-CN" sz="1600" dirty="0" smtClean="0">
                <a:solidFill>
                  <a:srgbClr val="000000"/>
                </a:solidFill>
                <a:latin typeface="Times New Roman" panose="02020603050405020304" pitchFamily="18" charset="0"/>
              </a:rPr>
              <a:t> </a:t>
            </a:r>
            <a:r>
              <a:rPr lang="en-US" altLang="zh-CN" sz="1600" dirty="0" err="1">
                <a:solidFill>
                  <a:srgbClr val="000000"/>
                </a:solidFill>
                <a:latin typeface="Times New Roman" panose="02020603050405020304" pitchFamily="18" charset="0"/>
              </a:rPr>
              <a:t>Jia</a:t>
            </a:r>
            <a:r>
              <a:rPr lang="en-US" altLang="zh-CN" sz="1600" dirty="0">
                <a:solidFill>
                  <a:srgbClr val="000000"/>
                </a:solidFill>
                <a:latin typeface="Times New Roman" panose="02020603050405020304" pitchFamily="18" charset="0"/>
              </a:rPr>
              <a:t>, etc</a:t>
            </a:r>
            <a:r>
              <a:rPr lang="en-US" altLang="zh-CN" sz="1600" dirty="0" smtClean="0">
                <a:solidFill>
                  <a:srgbClr val="000000"/>
                </a:solidFill>
                <a:latin typeface="Times New Roman" panose="02020603050405020304" pitchFamily="18" charset="0"/>
              </a:rPr>
              <a:t>., </a:t>
            </a:r>
            <a:r>
              <a:rPr lang="en-US" altLang="zh-CN" sz="1600" dirty="0">
                <a:solidFill>
                  <a:srgbClr val="000000"/>
                </a:solidFill>
                <a:latin typeface="Times New Roman" panose="02020603050405020304" pitchFamily="18" charset="0"/>
              </a:rPr>
              <a:t>Towards Better Understanding the Clothing Fashion Styles: A Multimodal Deep Learning </a:t>
            </a:r>
            <a:r>
              <a:rPr lang="en-US" altLang="zh-CN" sz="1600" dirty="0" smtClean="0">
                <a:solidFill>
                  <a:srgbClr val="000000"/>
                </a:solidFill>
                <a:latin typeface="Times New Roman" panose="02020603050405020304" pitchFamily="18" charset="0"/>
              </a:rPr>
              <a:t>Approach, </a:t>
            </a:r>
            <a:r>
              <a:rPr lang="en-US" altLang="zh-CN" sz="1600" dirty="0" smtClean="0">
                <a:solidFill>
                  <a:prstClr val="black"/>
                </a:solidFill>
                <a:latin typeface="Times New Roman" panose="02020603050405020304" pitchFamily="18" charset="0"/>
              </a:rPr>
              <a:t>AAAI 2017</a:t>
            </a:r>
            <a:endParaRPr lang="zh-CN" altLang="en-US" sz="1600" dirty="0">
              <a:solidFill>
                <a:prstClr val="black"/>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bwMode="auto">
          <a:xfrm>
            <a:off x="3215680" y="1340768"/>
            <a:ext cx="5759565" cy="4593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p:cNvSpPr txBox="1"/>
          <p:nvPr/>
        </p:nvSpPr>
        <p:spPr bwMode="auto">
          <a:xfrm>
            <a:off x="1664628" y="398305"/>
            <a:ext cx="8863696"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ctr" defTabSz="685800" rtl="0" fontAlgn="base">
              <a:lnSpc>
                <a:spcPct val="90000"/>
              </a:lnSpc>
              <a:spcBef>
                <a:spcPct val="0"/>
              </a:spcBef>
              <a:spcAft>
                <a:spcPct val="0"/>
              </a:spcAft>
              <a:defRPr sz="45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2pPr>
            <a:lvl3pPr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3pPr>
            <a:lvl4pPr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4pPr>
            <a:lvl5pPr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9pPr>
          </a:lstStyle>
          <a:p>
            <a:pPr eaLnBrk="1" hangingPunct="1">
              <a:defRPr/>
            </a:pPr>
            <a:r>
              <a:rPr lang="en-US" altLang="zh-CN" sz="3200" dirty="0">
                <a:solidFill>
                  <a:schemeClr val="tx1"/>
                </a:solidFill>
                <a:latin typeface="Calibri" panose="020F0502020204030204"/>
                <a:ea typeface="微软雅黑 Light" panose="020B0502040204020203" pitchFamily="34" charset="-122"/>
              </a:rPr>
              <a:t>Towards Better Understanding the Clothing Fashion Styles: A Multimodal Deep Learning Approach</a:t>
            </a:r>
            <a:endParaRPr lang="en-US" altLang="zh-CN" sz="3200" dirty="0">
              <a:solidFill>
                <a:schemeClr val="tx1"/>
              </a:solidFill>
              <a:latin typeface="Calibri" panose="020F0502020204030204"/>
              <a:ea typeface="微软雅黑 Light" panose="020B0502040204020203" pitchFamily="34" charset="-122"/>
            </a:endParaRPr>
          </a:p>
        </p:txBody>
      </p:sp>
      <p:sp>
        <p:nvSpPr>
          <p:cNvPr id="7" name="矩形 6"/>
          <p:cNvSpPr>
            <a:spLocks noChangeArrowheads="1"/>
          </p:cNvSpPr>
          <p:nvPr/>
        </p:nvSpPr>
        <p:spPr bwMode="auto">
          <a:xfrm>
            <a:off x="1847528" y="6093296"/>
            <a:ext cx="889158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dirty="0" smtClean="0">
                <a:solidFill>
                  <a:srgbClr val="000000"/>
                </a:solidFill>
                <a:latin typeface="Times New Roman" panose="02020603050405020304" pitchFamily="18" charset="0"/>
              </a:rPr>
              <a:t>Yihui Ma, </a:t>
            </a:r>
            <a:r>
              <a:rPr lang="en-US" altLang="zh-CN" sz="1600" dirty="0" err="1" smtClean="0">
                <a:solidFill>
                  <a:srgbClr val="000000"/>
                </a:solidFill>
                <a:latin typeface="Times New Roman" panose="02020603050405020304" pitchFamily="18" charset="0"/>
              </a:rPr>
              <a:t>Jia</a:t>
            </a:r>
            <a:r>
              <a:rPr lang="en-US" altLang="zh-CN" sz="1600" dirty="0" smtClean="0">
                <a:solidFill>
                  <a:srgbClr val="000000"/>
                </a:solidFill>
                <a:latin typeface="Times New Roman" panose="02020603050405020304" pitchFamily="18" charset="0"/>
              </a:rPr>
              <a:t> </a:t>
            </a:r>
            <a:r>
              <a:rPr lang="en-US" altLang="zh-CN" sz="1600" dirty="0" err="1">
                <a:solidFill>
                  <a:srgbClr val="000000"/>
                </a:solidFill>
                <a:latin typeface="Times New Roman" panose="02020603050405020304" pitchFamily="18" charset="0"/>
              </a:rPr>
              <a:t>Jia</a:t>
            </a:r>
            <a:r>
              <a:rPr lang="en-US" altLang="zh-CN" sz="1600" dirty="0">
                <a:solidFill>
                  <a:srgbClr val="000000"/>
                </a:solidFill>
                <a:latin typeface="Times New Roman" panose="02020603050405020304" pitchFamily="18" charset="0"/>
              </a:rPr>
              <a:t>, etc</a:t>
            </a:r>
            <a:r>
              <a:rPr lang="en-US" altLang="zh-CN" sz="1600" dirty="0" smtClean="0">
                <a:solidFill>
                  <a:srgbClr val="000000"/>
                </a:solidFill>
                <a:latin typeface="Times New Roman" panose="02020603050405020304" pitchFamily="18" charset="0"/>
              </a:rPr>
              <a:t>., </a:t>
            </a:r>
            <a:r>
              <a:rPr lang="en-US" altLang="zh-CN" sz="1600" dirty="0">
                <a:solidFill>
                  <a:srgbClr val="000000"/>
                </a:solidFill>
                <a:latin typeface="Times New Roman" panose="02020603050405020304" pitchFamily="18" charset="0"/>
              </a:rPr>
              <a:t>Towards Better Understanding the Clothing Fashion Styles: A Multimodal Deep Learning </a:t>
            </a:r>
            <a:r>
              <a:rPr lang="en-US" altLang="zh-CN" sz="1600" dirty="0" smtClean="0">
                <a:solidFill>
                  <a:srgbClr val="000000"/>
                </a:solidFill>
                <a:latin typeface="Times New Roman" panose="02020603050405020304" pitchFamily="18" charset="0"/>
              </a:rPr>
              <a:t>Approach, </a:t>
            </a:r>
            <a:r>
              <a:rPr lang="en-US" altLang="zh-CN" sz="1600" dirty="0" smtClean="0">
                <a:solidFill>
                  <a:prstClr val="black"/>
                </a:solidFill>
                <a:latin typeface="Times New Roman" panose="02020603050405020304" pitchFamily="18" charset="0"/>
              </a:rPr>
              <a:t>AAAI 2017</a:t>
            </a:r>
            <a:endParaRPr lang="zh-CN" altLang="en-US" sz="1600" dirty="0">
              <a:solidFill>
                <a:prstClr val="black"/>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12141</Words>
  <Application>WPS 演示</Application>
  <PresentationFormat>宽屏</PresentationFormat>
  <Paragraphs>314</Paragraphs>
  <Slides>43</Slides>
  <Notes>32</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43</vt:i4>
      </vt:variant>
    </vt:vector>
  </HeadingPairs>
  <TitlesOfParts>
    <vt:vector size="57" baseType="lpstr">
      <vt:lpstr>Arial</vt:lpstr>
      <vt:lpstr>宋体</vt:lpstr>
      <vt:lpstr>Wingdings</vt:lpstr>
      <vt:lpstr>华文中宋</vt:lpstr>
      <vt:lpstr>Garamond</vt:lpstr>
      <vt:lpstr>微软雅黑</vt:lpstr>
      <vt:lpstr>Times New Roman</vt:lpstr>
      <vt:lpstr>微软雅黑 Light</vt:lpstr>
      <vt:lpstr>Calibri Light</vt:lpstr>
      <vt:lpstr>Calibri</vt:lpstr>
      <vt:lpstr>Times New Roman</vt:lpstr>
      <vt:lpstr>Arial Unicode MS</vt:lpstr>
      <vt:lpstr>Calibri</vt:lpstr>
      <vt:lpstr>Office 主题</vt:lpstr>
      <vt:lpstr>PowerPoint 演示文稿</vt:lpstr>
      <vt:lpstr>Motivation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Application : Magic Mirror</vt:lpstr>
      <vt:lpstr>Towards Better Understanding the Clothing Fashion Styles:  A Multimodal Deep Learning Approach  Experiment 2</vt:lpstr>
      <vt:lpstr>Motivation</vt:lpstr>
      <vt:lpstr>Motivation</vt:lpstr>
      <vt:lpstr>Fashion Semantic Space</vt:lpstr>
      <vt:lpstr>Fashion Semantic Space</vt:lpstr>
      <vt:lpstr>Fashion Semantic Space (Details)</vt:lpstr>
      <vt:lpstr>Fashion Semantic Space (Details)</vt:lpstr>
      <vt:lpstr>Dataset Construction</vt:lpstr>
      <vt:lpstr>Dataset Construction (Details)</vt:lpstr>
      <vt:lpstr>Dataset Construction (Details)</vt:lpstr>
      <vt:lpstr>Dataset Construction (Details)</vt:lpstr>
      <vt:lpstr>Dataset Construction (Details)</vt:lpstr>
      <vt:lpstr>Dataset Construction (Details)</vt:lpstr>
      <vt:lpstr>Bimodal Correlative Deep Autoencoder</vt:lpstr>
      <vt:lpstr>Bimodal Correlative Deep Autoencoder (Details)</vt:lpstr>
      <vt:lpstr>Bimodal Correlative Deep Autoencoder (Details)</vt:lpstr>
      <vt:lpstr>Bimodal Correlative Deep Autoencoder (Details)</vt:lpstr>
      <vt:lpstr>Bimodal Correlative Deep Autoencoder (Details)</vt:lpstr>
      <vt:lpstr>Experiments</vt:lpstr>
      <vt:lpstr>Experiments</vt:lpstr>
      <vt:lpstr>Experiments</vt:lpstr>
      <vt:lpstr>Experiments</vt:lpstr>
      <vt:lpstr>Experiments</vt:lpstr>
      <vt:lpstr>Experiments</vt:lpstr>
      <vt:lpstr>Experiments</vt:lpstr>
      <vt:lpstr>Task</vt:lpstr>
      <vt:lpstr>Task</vt:lpstr>
      <vt:lpstr>Task</vt:lpstr>
      <vt:lpstr>Task</vt:lpstr>
      <vt:lpstr>Task</vt:lpstr>
      <vt:lpstr>Task</vt:lpstr>
      <vt:lpstr>Thanks! 	Q&amp;A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 to appreciate the clothing fashion styles</dc:title>
  <dc:creator>Yihui Ma</dc:creator>
  <cp:lastModifiedBy>一期一会。</cp:lastModifiedBy>
  <cp:revision>501</cp:revision>
  <dcterms:created xsi:type="dcterms:W3CDTF">2017-07-13T07:17:00Z</dcterms:created>
  <dcterms:modified xsi:type="dcterms:W3CDTF">2018-08-02T03:15:37Z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2052-10.1.0.7468</vt:lpwstr>
  </property>
</Properties>
</file>